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2"/>
  </p:notesMasterIdLst>
  <p:sldIdLst>
    <p:sldId id="603" r:id="rId2"/>
    <p:sldId id="676" r:id="rId3"/>
    <p:sldId id="911" r:id="rId4"/>
    <p:sldId id="912" r:id="rId5"/>
    <p:sldId id="913" r:id="rId6"/>
    <p:sldId id="889" r:id="rId7"/>
    <p:sldId id="890" r:id="rId8"/>
    <p:sldId id="257" r:id="rId9"/>
    <p:sldId id="296" r:id="rId10"/>
    <p:sldId id="277" r:id="rId11"/>
    <p:sldId id="258" r:id="rId12"/>
    <p:sldId id="279" r:id="rId13"/>
    <p:sldId id="261" r:id="rId14"/>
    <p:sldId id="265" r:id="rId15"/>
    <p:sldId id="278" r:id="rId16"/>
    <p:sldId id="263" r:id="rId17"/>
    <p:sldId id="264" r:id="rId18"/>
    <p:sldId id="266" r:id="rId19"/>
    <p:sldId id="268" r:id="rId20"/>
    <p:sldId id="297" r:id="rId21"/>
    <p:sldId id="270" r:id="rId22"/>
    <p:sldId id="271" r:id="rId23"/>
    <p:sldId id="282" r:id="rId24"/>
    <p:sldId id="298" r:id="rId25"/>
    <p:sldId id="272" r:id="rId26"/>
    <p:sldId id="283" r:id="rId27"/>
    <p:sldId id="287" r:id="rId28"/>
    <p:sldId id="284" r:id="rId29"/>
    <p:sldId id="288" r:id="rId30"/>
    <p:sldId id="256" r:id="rId31"/>
    <p:sldId id="920" r:id="rId32"/>
    <p:sldId id="921" r:id="rId33"/>
    <p:sldId id="925" r:id="rId34"/>
    <p:sldId id="926" r:id="rId35"/>
    <p:sldId id="269" r:id="rId36"/>
    <p:sldId id="273" r:id="rId37"/>
    <p:sldId id="274" r:id="rId38"/>
    <p:sldId id="290" r:id="rId39"/>
    <p:sldId id="292" r:id="rId40"/>
    <p:sldId id="294" r:id="rId41"/>
    <p:sldId id="893" r:id="rId42"/>
    <p:sldId id="900" r:id="rId43"/>
    <p:sldId id="894" r:id="rId44"/>
    <p:sldId id="905" r:id="rId45"/>
    <p:sldId id="895" r:id="rId46"/>
    <p:sldId id="896" r:id="rId47"/>
    <p:sldId id="897" r:id="rId48"/>
    <p:sldId id="898" r:id="rId49"/>
    <p:sldId id="899" r:id="rId50"/>
    <p:sldId id="276" r:id="rId51"/>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Getzin" initials="MG" lastIdx="2" clrIdx="0">
    <p:extLst>
      <p:ext uri="{19B8F6BF-5375-455C-9EA6-DF929625EA0E}">
        <p15:presenceInfo xmlns:p15="http://schemas.microsoft.com/office/powerpoint/2012/main" userId="15bad677c91559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00FF"/>
    <a:srgbClr val="33CC33"/>
    <a:srgbClr val="993366"/>
    <a:srgbClr val="003399"/>
    <a:srgbClr val="CCCC00"/>
    <a:srgbClr val="9900FF"/>
    <a:srgbClr val="FF0000"/>
    <a:srgbClr val="FF33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051" autoAdjust="0"/>
    <p:restoredTop sz="68366" autoAdjust="0"/>
  </p:normalViewPr>
  <p:slideViewPr>
    <p:cSldViewPr snapToGrid="0">
      <p:cViewPr varScale="1">
        <p:scale>
          <a:sx n="56" d="100"/>
          <a:sy n="56" d="100"/>
        </p:scale>
        <p:origin x="1253" y="48"/>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11168"/>
    </p:cViewPr>
  </p:sorterViewPr>
  <p:notesViewPr>
    <p:cSldViewPr snapToGrid="0">
      <p:cViewPr varScale="1">
        <p:scale>
          <a:sx n="86" d="100"/>
          <a:sy n="86" d="100"/>
        </p:scale>
        <p:origin x="3786"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1-17T11:39:16.114" idx="2">
    <p:pos x="5605" y="751"/>
    <p:text>Will walk through this excerice on the OnRamp website...</p:text>
    <p:extLst>
      <p:ext uri="{C676402C-5697-4E1C-873F-D02D1690AC5C}">
        <p15:threadingInfo xmlns:p15="http://schemas.microsoft.com/office/powerpoint/2012/main" timeZoneBias="30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2E5D3-627C-4511-B3F4-264A77E3CF6D}" type="slidenum">
              <a:rPr lang="en-US"/>
              <a:pPr/>
              <a:t>1</a:t>
            </a:fld>
            <a:endParaRPr lang="en-US"/>
          </a:p>
        </p:txBody>
      </p:sp>
      <p:sp>
        <p:nvSpPr>
          <p:cNvPr id="6146" name="Rectangle 2"/>
          <p:cNvSpPr>
            <a:spLocks noGrp="1" noRot="1" noChangeAspect="1" noChangeArrowheads="1" noTextEdit="1"/>
          </p:cNvSpPr>
          <p:nvPr>
            <p:ph type="sldImg"/>
          </p:nvPr>
        </p:nvSpPr>
        <p:spPr>
          <a:xfrm>
            <a:off x="381000" y="685800"/>
            <a:ext cx="6096000" cy="3429000"/>
          </a:xfrm>
          <a:ln/>
        </p:spPr>
      </p:sp>
      <p:sp>
        <p:nvSpPr>
          <p:cNvPr id="6147" name="Rectangle 3"/>
          <p:cNvSpPr>
            <a:spLocks noGrp="1" noChangeArrowheads="1"/>
          </p:cNvSpPr>
          <p:nvPr>
            <p:ph type="body" idx="1"/>
          </p:nvPr>
        </p:nvSpPr>
        <p:spPr/>
        <p:txBody>
          <a:bodyPr/>
          <a:lstStyle/>
          <a:p>
            <a:r>
              <a:rPr lang="en-US" dirty="0"/>
              <a:t>Welcome to this session, where we’ll begin exploring MATLAB — one of the most widely used computational platforms in science and engineering, especially in biomedical imaging.</a:t>
            </a:r>
          </a:p>
          <a:p>
            <a:r>
              <a:rPr lang="en-US" dirty="0"/>
              <a:t>This will serve as your gateway to MATLAB: how it works, why we use it, and how it helps us handle real-world data. You don’t need any prior experience — we’ll start with the basics and build up step by step.</a:t>
            </a:r>
          </a:p>
          <a:p>
            <a:r>
              <a:rPr lang="en-US" dirty="0"/>
              <a:t>As we move forward, you’ll use MATLAB to generate signals, reconstruct images, and analyze datasets — all key tasks in medical imaging. The goal is not just to learn syntax, but to develop intuition and confidence in working with computational tools that are directly relevant to biomedical research and clinical practice.</a:t>
            </a:r>
          </a:p>
        </p:txBody>
      </p:sp>
    </p:spTree>
    <p:extLst>
      <p:ext uri="{BB962C8B-B14F-4D97-AF65-F5344CB8AC3E}">
        <p14:creationId xmlns:p14="http://schemas.microsoft.com/office/powerpoint/2010/main" val="3745596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7">
            <a:extLst>
              <a:ext uri="{FF2B5EF4-FFF2-40B4-BE49-F238E27FC236}">
                <a16:creationId xmlns:a16="http://schemas.microsoft.com/office/drawing/2014/main" id="{37AAAA95-7A55-F176-8199-21AE24CC3C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1CA6AF4-93E2-4459-B9D5-EA5097A64B74}" type="slidenum">
              <a:rPr lang="en-US" altLang="en-US"/>
              <a:pPr>
                <a:spcBef>
                  <a:spcPct val="0"/>
                </a:spcBef>
              </a:pPr>
              <a:t>10</a:t>
            </a:fld>
            <a:endParaRPr lang="en-US" altLang="en-US"/>
          </a:p>
        </p:txBody>
      </p:sp>
      <p:sp>
        <p:nvSpPr>
          <p:cNvPr id="10243" name="Rectangle 2">
            <a:extLst>
              <a:ext uri="{FF2B5EF4-FFF2-40B4-BE49-F238E27FC236}">
                <a16:creationId xmlns:a16="http://schemas.microsoft.com/office/drawing/2014/main" id="{BEF80D21-2362-B154-F9D2-AA3B6FF84033}"/>
              </a:ext>
            </a:extLst>
          </p:cNvPr>
          <p:cNvSpPr>
            <a:spLocks noGrp="1" noRot="1" noChangeAspect="1" noChangeArrowheads="1" noTextEdit="1"/>
          </p:cNvSpPr>
          <p:nvPr>
            <p:ph type="sldImg"/>
          </p:nvPr>
        </p:nvSpPr>
        <p:spPr>
          <a:xfrm>
            <a:off x="381000" y="685800"/>
            <a:ext cx="6096000" cy="3429000"/>
          </a:xfrm>
          <a:ln/>
        </p:spPr>
      </p:sp>
      <p:sp>
        <p:nvSpPr>
          <p:cNvPr id="10244" name="Rectangle 3">
            <a:extLst>
              <a:ext uri="{FF2B5EF4-FFF2-40B4-BE49-F238E27FC236}">
                <a16:creationId xmlns:a16="http://schemas.microsoft.com/office/drawing/2014/main" id="{5E6ADCB0-817C-2FA2-92E9-F36D6D2D36F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Once you start writing code in MATLAB, you’ll be creating and manipulating variables — and the workspace is used to hold them.</a:t>
            </a:r>
          </a:p>
          <a:p>
            <a:r>
              <a:rPr lang="en-US" dirty="0"/>
              <a:t>The who and </a:t>
            </a:r>
            <a:r>
              <a:rPr lang="en-US" dirty="0" err="1"/>
              <a:t>whos</a:t>
            </a:r>
            <a:r>
              <a:rPr lang="en-US" dirty="0"/>
              <a:t> commands show you what variables are currently stored. who gives you a simple list, while </a:t>
            </a:r>
            <a:r>
              <a:rPr lang="en-US" dirty="0" err="1"/>
              <a:t>whos</a:t>
            </a:r>
            <a:r>
              <a:rPr lang="en-US" dirty="0"/>
              <a:t> gives more detail — like size, type, and memory usage.</a:t>
            </a:r>
          </a:p>
          <a:p>
            <a:r>
              <a:rPr lang="en-US" dirty="0"/>
              <a:t>You can save all your current variables to a file using the save command and later bring them back with load. If you want to start fresh, clear all wipes out everything in the workspace, </a:t>
            </a:r>
            <a:r>
              <a:rPr lang="en-US" dirty="0" err="1"/>
              <a:t>clc</a:t>
            </a:r>
            <a:r>
              <a:rPr lang="en-US" dirty="0"/>
              <a:t> clears the command window, and close all shuts any open figures.</a:t>
            </a:r>
          </a:p>
          <a:p>
            <a:r>
              <a:rPr lang="en-US" dirty="0"/>
              <a:t>These are simple but essential tools. Once you know how to manage your workspace, you’ll find MATLAB easier and more enjoyable to use.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02826B11-9276-C4AC-0950-0B6656FBE5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356BEAD-223B-4373-9745-12EB1A85C78B}" type="slidenum">
              <a:rPr lang="en-US" altLang="en-US"/>
              <a:pPr>
                <a:spcBef>
                  <a:spcPct val="0"/>
                </a:spcBef>
              </a:pPr>
              <a:t>11</a:t>
            </a:fld>
            <a:endParaRPr lang="en-US" altLang="en-US"/>
          </a:p>
        </p:txBody>
      </p:sp>
      <p:sp>
        <p:nvSpPr>
          <p:cNvPr id="12291" name="Rectangle 2">
            <a:extLst>
              <a:ext uri="{FF2B5EF4-FFF2-40B4-BE49-F238E27FC236}">
                <a16:creationId xmlns:a16="http://schemas.microsoft.com/office/drawing/2014/main" id="{1A36FB59-69D0-5C2C-26B5-D0FF8B93A7E7}"/>
              </a:ext>
            </a:extLst>
          </p:cNvPr>
          <p:cNvSpPr>
            <a:spLocks noGrp="1" noRot="1" noChangeAspect="1" noChangeArrowheads="1" noTextEdit="1"/>
          </p:cNvSpPr>
          <p:nvPr>
            <p:ph type="sldImg"/>
          </p:nvPr>
        </p:nvSpPr>
        <p:spPr>
          <a:xfrm>
            <a:off x="381000" y="685800"/>
            <a:ext cx="6096000" cy="3429000"/>
          </a:xfrm>
          <a:ln/>
        </p:spPr>
      </p:sp>
      <p:sp>
        <p:nvSpPr>
          <p:cNvPr id="12292" name="Rectangle 3">
            <a:extLst>
              <a:ext uri="{FF2B5EF4-FFF2-40B4-BE49-F238E27FC236}">
                <a16:creationId xmlns:a16="http://schemas.microsoft.com/office/drawing/2014/main" id="{CFBA3751-5EA0-57EC-7279-B850A2DE74C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Let’s take a moment to look at some fundamental syntax in MATLAB that you’ll see all the time.</a:t>
            </a:r>
          </a:p>
          <a:p>
            <a:r>
              <a:rPr lang="en-US" dirty="0"/>
              <a:t>The percent symbol — % — is used for writing comments. Anything after that symbol is ignored by MATLAB, so it’s a great way to document your code. </a:t>
            </a:r>
          </a:p>
          <a:p>
            <a:r>
              <a:rPr lang="en-US" dirty="0"/>
              <a:t>A semicolon — ; — tells MATLAB not to display the output of a command, which keeps your console cleaner.</a:t>
            </a:r>
          </a:p>
          <a:p>
            <a:r>
              <a:rPr lang="en-US" dirty="0"/>
              <a:t>If a command is getting too long, you can break it across multiple lines using three dots — .... This helps keep your code readable.</a:t>
            </a:r>
          </a:p>
          <a:p>
            <a:r>
              <a:rPr lang="en-US" dirty="0"/>
              <a:t>MATLAB also includes a few important constants: eps stands for machine precision, inf is infinity, and </a:t>
            </a:r>
            <a:r>
              <a:rPr lang="en-US" dirty="0" err="1"/>
              <a:t>NaN</a:t>
            </a:r>
            <a:r>
              <a:rPr lang="en-US" dirty="0"/>
              <a:t> — which stands for “Not a Number” — appears when a calculation isn’t mathematically defined, like dividing some number by zero.</a:t>
            </a:r>
          </a:p>
          <a:p>
            <a:r>
              <a:rPr lang="en-US" dirty="0"/>
              <a:t>To control how numbers appear on your screen, use formatting commands. For example, format long shows more decimal places, and format short shows fewer.</a:t>
            </a:r>
          </a:p>
          <a:p>
            <a:r>
              <a:rPr lang="en-US" dirty="0"/>
              <a:t>You also have access to a large library of built-in functions — like sqrt for square roots, exp for exponentials, and trigonometric functions such as sin and cos.</a:t>
            </a:r>
          </a:p>
          <a:p>
            <a:r>
              <a:rPr lang="en-US" dirty="0"/>
              <a:t>Basic arithmetic is intuitive — you’ll use plus, minus, times, and divide symbols just as you'd expect. And for constants, MATLAB gives you pi, and Euler’s number, which you can access with exp 1.</a:t>
            </a:r>
          </a:p>
          <a:p>
            <a:r>
              <a:rPr lang="en-US" dirty="0"/>
              <a:t>Together, these form the foundation of all numerical work in MATLAB.</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a:extLst>
              <a:ext uri="{FF2B5EF4-FFF2-40B4-BE49-F238E27FC236}">
                <a16:creationId xmlns:a16="http://schemas.microsoft.com/office/drawing/2014/main" id="{2F699A40-73F5-5800-5A65-AD1C4B2647E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02FB7AB-EF30-4619-A5A0-6585B3F31A68}" type="slidenum">
              <a:rPr lang="en-US" altLang="en-US"/>
              <a:pPr>
                <a:spcBef>
                  <a:spcPct val="0"/>
                </a:spcBef>
              </a:pPr>
              <a:t>12</a:t>
            </a:fld>
            <a:endParaRPr lang="en-US" altLang="en-US"/>
          </a:p>
        </p:txBody>
      </p:sp>
      <p:sp>
        <p:nvSpPr>
          <p:cNvPr id="16387" name="Rectangle 2">
            <a:extLst>
              <a:ext uri="{FF2B5EF4-FFF2-40B4-BE49-F238E27FC236}">
                <a16:creationId xmlns:a16="http://schemas.microsoft.com/office/drawing/2014/main" id="{1580CED7-5131-0379-5455-508F2AC612F1}"/>
              </a:ext>
            </a:extLst>
          </p:cNvPr>
          <p:cNvSpPr>
            <a:spLocks noGrp="1" noRot="1" noChangeAspect="1" noChangeArrowheads="1" noTextEdit="1"/>
          </p:cNvSpPr>
          <p:nvPr>
            <p:ph type="sldImg"/>
          </p:nvPr>
        </p:nvSpPr>
        <p:spPr>
          <a:xfrm>
            <a:off x="381000" y="685800"/>
            <a:ext cx="6096000" cy="3429000"/>
          </a:xfrm>
          <a:ln/>
        </p:spPr>
      </p:sp>
      <p:sp>
        <p:nvSpPr>
          <p:cNvPr id="16388" name="Rectangle 3">
            <a:extLst>
              <a:ext uri="{FF2B5EF4-FFF2-40B4-BE49-F238E27FC236}">
                <a16:creationId xmlns:a16="http://schemas.microsoft.com/office/drawing/2014/main" id="{0367D8B7-AF91-C6E1-4DF4-B1EE3282391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Suppose we define:</a:t>
            </a:r>
            <a:br>
              <a:rPr lang="en-US" dirty="0"/>
            </a:br>
            <a:r>
              <a:rPr lang="en-US" b="1" dirty="0"/>
              <a:t>v as a row vector equals negative two, three, zero, four point five, and negative one point five.</a:t>
            </a:r>
            <a:br>
              <a:rPr lang="en-US" dirty="0"/>
            </a:br>
            <a:r>
              <a:rPr lang="en-US" dirty="0"/>
              <a:t>To make it a column, we write: </a:t>
            </a:r>
            <a:r>
              <a:rPr lang="en-US" b="1" dirty="0"/>
              <a:t>v equals v prime</a:t>
            </a:r>
            <a:r>
              <a:rPr lang="en-US" dirty="0"/>
              <a:t> — using the transpose.</a:t>
            </a:r>
          </a:p>
          <a:p>
            <a:r>
              <a:rPr lang="en-US" dirty="0"/>
              <a:t>To access elements:</a:t>
            </a:r>
            <a:br>
              <a:rPr lang="en-US" dirty="0"/>
            </a:br>
            <a:r>
              <a:rPr lang="en-US" b="1" dirty="0"/>
              <a:t>v of one</a:t>
            </a:r>
            <a:r>
              <a:rPr lang="en-US" dirty="0"/>
              <a:t> gives the first,</a:t>
            </a:r>
            <a:br>
              <a:rPr lang="en-US" dirty="0"/>
            </a:br>
            <a:r>
              <a:rPr lang="en-US" b="1" dirty="0"/>
              <a:t>v of two to four</a:t>
            </a:r>
            <a:r>
              <a:rPr lang="en-US" dirty="0"/>
              <a:t> gives the second to fourth,</a:t>
            </a:r>
            <a:br>
              <a:rPr lang="en-US" dirty="0"/>
            </a:br>
            <a:r>
              <a:rPr lang="en-US" dirty="0"/>
              <a:t>and </a:t>
            </a:r>
            <a:r>
              <a:rPr lang="en-US" b="1" dirty="0"/>
              <a:t>v of three and five</a:t>
            </a:r>
            <a:r>
              <a:rPr lang="en-US" dirty="0"/>
              <a:t> gives just those two.</a:t>
            </a:r>
          </a:p>
          <a:p>
            <a:r>
              <a:rPr lang="en-US" dirty="0"/>
              <a:t>You can also create sequences.</a:t>
            </a:r>
            <a:br>
              <a:rPr lang="en-US" dirty="0"/>
            </a:br>
            <a:r>
              <a:rPr lang="en-US" dirty="0"/>
              <a:t>For example: </a:t>
            </a:r>
            <a:r>
              <a:rPr lang="en-US" b="1" dirty="0"/>
              <a:t>v equals four to two, stepping by negative one</a:t>
            </a:r>
            <a:r>
              <a:rPr lang="en-US" dirty="0"/>
              <a:t> — gives </a:t>
            </a:r>
            <a:r>
              <a:rPr lang="en-US" b="1" dirty="0"/>
              <a:t>four, three, two</a:t>
            </a:r>
            <a:r>
              <a:rPr lang="en-US" dirty="0"/>
              <a:t>.</a:t>
            </a:r>
          </a:p>
          <a:p>
            <a:r>
              <a:rPr lang="en-US" dirty="0"/>
              <a:t>And combining vectors is easy.</a:t>
            </a:r>
            <a:br>
              <a:rPr lang="en-US" dirty="0"/>
            </a:br>
            <a:r>
              <a:rPr lang="en-US" dirty="0"/>
              <a:t>If </a:t>
            </a:r>
            <a:r>
              <a:rPr lang="en-US" b="1" dirty="0"/>
              <a:t>a equals one to three</a:t>
            </a:r>
            <a:r>
              <a:rPr lang="en-US" dirty="0"/>
              <a:t>, and </a:t>
            </a:r>
            <a:r>
              <a:rPr lang="en-US" b="1" dirty="0"/>
              <a:t>b equals two to three</a:t>
            </a:r>
            <a:r>
              <a:rPr lang="en-US" dirty="0"/>
              <a:t>,</a:t>
            </a:r>
            <a:br>
              <a:rPr lang="en-US" dirty="0"/>
            </a:br>
            <a:r>
              <a:rPr lang="en-US" dirty="0"/>
              <a:t>then </a:t>
            </a:r>
            <a:r>
              <a:rPr lang="en-US" b="1" dirty="0"/>
              <a:t>c equals a b</a:t>
            </a:r>
            <a:r>
              <a:rPr lang="en-US" dirty="0"/>
              <a:t> — gives </a:t>
            </a:r>
            <a:r>
              <a:rPr lang="en-US" b="1" dirty="0"/>
              <a:t>one, two, three, two, three</a:t>
            </a:r>
            <a:r>
              <a:rPr lang="en-US" dirty="0"/>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a:extLst>
              <a:ext uri="{FF2B5EF4-FFF2-40B4-BE49-F238E27FC236}">
                <a16:creationId xmlns:a16="http://schemas.microsoft.com/office/drawing/2014/main" id="{56B73C8F-F8D1-20B2-7F89-6AD6BBF60C8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1777C5B-B35E-4081-8F7E-F6F6FCE956AC}" type="slidenum">
              <a:rPr lang="en-US" altLang="en-US"/>
              <a:pPr>
                <a:spcBef>
                  <a:spcPct val="0"/>
                </a:spcBef>
              </a:pPr>
              <a:t>13</a:t>
            </a:fld>
            <a:endParaRPr lang="en-US" altLang="en-US"/>
          </a:p>
        </p:txBody>
      </p:sp>
      <p:sp>
        <p:nvSpPr>
          <p:cNvPr id="18435" name="Rectangle 2">
            <a:extLst>
              <a:ext uri="{FF2B5EF4-FFF2-40B4-BE49-F238E27FC236}">
                <a16:creationId xmlns:a16="http://schemas.microsoft.com/office/drawing/2014/main" id="{59368364-4280-147D-77A4-C71FE1DC0E04}"/>
              </a:ext>
            </a:extLst>
          </p:cNvPr>
          <p:cNvSpPr>
            <a:spLocks noGrp="1" noRot="1" noChangeAspect="1" noChangeArrowheads="1" noTextEdit="1"/>
          </p:cNvSpPr>
          <p:nvPr>
            <p:ph type="sldImg"/>
          </p:nvPr>
        </p:nvSpPr>
        <p:spPr>
          <a:xfrm>
            <a:off x="381000" y="685800"/>
            <a:ext cx="6096000" cy="3429000"/>
          </a:xfrm>
          <a:ln/>
        </p:spPr>
      </p:sp>
      <p:sp>
        <p:nvSpPr>
          <p:cNvPr id="18436" name="Rectangle 3">
            <a:extLst>
              <a:ext uri="{FF2B5EF4-FFF2-40B4-BE49-F238E27FC236}">
                <a16:creationId xmlns:a16="http://schemas.microsoft.com/office/drawing/2014/main" id="{8F43BE49-EB1D-A270-1C5C-7587B17DEF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Let’s see how to create and work with matrices in MATLAB.</a:t>
            </a:r>
          </a:p>
          <a:p>
            <a:r>
              <a:rPr lang="en-US" dirty="0"/>
              <a:t>To get evenly spaced numbers, use </a:t>
            </a:r>
            <a:r>
              <a:rPr lang="en-US" b="1" dirty="0" err="1"/>
              <a:t>linspace</a:t>
            </a:r>
            <a:r>
              <a:rPr lang="en-US" dirty="0"/>
              <a:t>.</a:t>
            </a:r>
            <a:br>
              <a:rPr lang="en-US" dirty="0"/>
            </a:br>
            <a:r>
              <a:rPr lang="en-US" dirty="0"/>
              <a:t>For example:</a:t>
            </a:r>
            <a:br>
              <a:rPr lang="en-US" dirty="0"/>
            </a:br>
            <a:r>
              <a:rPr lang="en-US" b="1" dirty="0"/>
              <a:t>x equals </a:t>
            </a:r>
            <a:r>
              <a:rPr lang="en-US" b="1" dirty="0" err="1"/>
              <a:t>linspace</a:t>
            </a:r>
            <a:r>
              <a:rPr lang="en-US" b="1" dirty="0"/>
              <a:t> from minus pi to pi, with 10 points</a:t>
            </a:r>
            <a:r>
              <a:rPr lang="en-US" dirty="0"/>
              <a:t> — gives 10 values across that range.</a:t>
            </a:r>
            <a:br>
              <a:rPr lang="en-US" dirty="0"/>
            </a:br>
            <a:r>
              <a:rPr lang="en-US" dirty="0"/>
              <a:t>For logarithmic spacing, use </a:t>
            </a:r>
            <a:r>
              <a:rPr lang="en-US" b="1" dirty="0" err="1"/>
              <a:t>logspace</a:t>
            </a:r>
            <a:r>
              <a:rPr lang="en-US" dirty="0"/>
              <a:t>.</a:t>
            </a:r>
          </a:p>
          <a:p>
            <a:r>
              <a:rPr lang="en-US" dirty="0"/>
              <a:t>To define a matrix, write:</a:t>
            </a:r>
            <a:br>
              <a:rPr lang="en-US" dirty="0"/>
            </a:br>
            <a:r>
              <a:rPr lang="en-US" b="1" dirty="0"/>
              <a:t>A equals square bracket one two three; four five six</a:t>
            </a:r>
            <a:r>
              <a:rPr lang="en-US" dirty="0"/>
              <a:t> — that gives a two-by-three matrix.</a:t>
            </a:r>
          </a:p>
          <a:p>
            <a:r>
              <a:rPr lang="en-US" dirty="0"/>
              <a:t>To access elements:</a:t>
            </a:r>
            <a:br>
              <a:rPr lang="en-US" dirty="0"/>
            </a:br>
            <a:r>
              <a:rPr lang="en-US" b="1" dirty="0"/>
              <a:t>A of one, two</a:t>
            </a:r>
            <a:r>
              <a:rPr lang="en-US" dirty="0"/>
              <a:t> gives the value in the first row, second column.</a:t>
            </a:r>
            <a:br>
              <a:rPr lang="en-US" dirty="0"/>
            </a:br>
            <a:r>
              <a:rPr lang="en-US" b="1" dirty="0"/>
              <a:t>A colon, two</a:t>
            </a:r>
            <a:r>
              <a:rPr lang="en-US" dirty="0"/>
              <a:t> returns the second column.</a:t>
            </a:r>
            <a:br>
              <a:rPr lang="en-US" dirty="0"/>
            </a:br>
            <a:r>
              <a:rPr lang="en-US" b="1" dirty="0"/>
              <a:t>A two, colon</a:t>
            </a:r>
            <a:r>
              <a:rPr lang="en-US" dirty="0"/>
              <a:t> gives the second row.</a:t>
            </a:r>
          </a:p>
          <a:p>
            <a:r>
              <a:rPr lang="en-US" dirty="0"/>
              <a:t>You can add, subtract, or scale matrices like:</a:t>
            </a:r>
            <a:br>
              <a:rPr lang="en-US" dirty="0"/>
            </a:br>
            <a:r>
              <a:rPr lang="en-US" b="1" dirty="0"/>
              <a:t>A plus B</a:t>
            </a:r>
            <a:r>
              <a:rPr lang="en-US" dirty="0"/>
              <a:t>, or </a:t>
            </a:r>
            <a:r>
              <a:rPr lang="en-US" b="1" dirty="0"/>
              <a:t>two times A</a:t>
            </a:r>
            <a:r>
              <a:rPr lang="en-US" dirty="0"/>
              <a:t>.</a:t>
            </a:r>
          </a:p>
          <a:p>
            <a:r>
              <a:rPr lang="en-US" dirty="0"/>
              <a:t>Use </a:t>
            </a:r>
            <a:r>
              <a:rPr lang="en-US" b="1" dirty="0"/>
              <a:t>A star B</a:t>
            </a:r>
            <a:r>
              <a:rPr lang="en-US" dirty="0"/>
              <a:t> for matrix multiplication,</a:t>
            </a:r>
            <a:br>
              <a:rPr lang="en-US" dirty="0"/>
            </a:br>
            <a:r>
              <a:rPr lang="en-US" dirty="0"/>
              <a:t>and </a:t>
            </a:r>
            <a:r>
              <a:rPr lang="en-US" b="1" dirty="0"/>
              <a:t>A dot star B</a:t>
            </a:r>
            <a:r>
              <a:rPr lang="en-US" dirty="0"/>
              <a:t> for element-by-element.</a:t>
            </a:r>
          </a:p>
          <a:p>
            <a:r>
              <a:rPr lang="en-US" dirty="0"/>
              <a:t>Transpose with </a:t>
            </a:r>
            <a:r>
              <a:rPr lang="en-US" b="1" dirty="0"/>
              <a:t>A prime</a:t>
            </a:r>
            <a:r>
              <a:rPr lang="en-US" dirty="0"/>
              <a:t>,</a:t>
            </a:r>
            <a:br>
              <a:rPr lang="en-US" dirty="0"/>
            </a:br>
            <a:r>
              <a:rPr lang="en-US" dirty="0"/>
              <a:t>and get the determinant using </a:t>
            </a:r>
            <a:r>
              <a:rPr lang="en-US" b="1" dirty="0"/>
              <a:t>det of A</a:t>
            </a:r>
            <a:r>
              <a:rPr lang="en-US" dirty="0"/>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1F61E591-35A5-627C-FE8B-2E71C6B481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0CC380C-5759-406A-9209-16A672D062C4}" type="slidenum">
              <a:rPr lang="en-US" altLang="en-US"/>
              <a:pPr>
                <a:spcBef>
                  <a:spcPct val="0"/>
                </a:spcBef>
              </a:pPr>
              <a:t>14</a:t>
            </a:fld>
            <a:endParaRPr lang="en-US" altLang="en-US"/>
          </a:p>
        </p:txBody>
      </p:sp>
      <p:sp>
        <p:nvSpPr>
          <p:cNvPr id="22531" name="Rectangle 2">
            <a:extLst>
              <a:ext uri="{FF2B5EF4-FFF2-40B4-BE49-F238E27FC236}">
                <a16:creationId xmlns:a16="http://schemas.microsoft.com/office/drawing/2014/main" id="{1DB79EB2-E74D-D8D5-6423-428B75035CAD}"/>
              </a:ext>
            </a:extLst>
          </p:cNvPr>
          <p:cNvSpPr>
            <a:spLocks noGrp="1" noRot="1" noChangeAspect="1" noChangeArrowheads="1" noTextEdit="1"/>
          </p:cNvSpPr>
          <p:nvPr>
            <p:ph type="sldImg"/>
          </p:nvPr>
        </p:nvSpPr>
        <p:spPr>
          <a:xfrm>
            <a:off x="381000" y="685800"/>
            <a:ext cx="6096000" cy="3429000"/>
          </a:xfrm>
          <a:ln/>
        </p:spPr>
      </p:sp>
      <p:sp>
        <p:nvSpPr>
          <p:cNvPr id="22532" name="Rectangle 3">
            <a:extLst>
              <a:ext uri="{FF2B5EF4-FFF2-40B4-BE49-F238E27FC236}">
                <a16:creationId xmlns:a16="http://schemas.microsoft.com/office/drawing/2014/main" id="{712B4870-8434-085F-10E5-2503AB74661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MATLAB also makes it easy to generate special-purpose matrices, which are often useful for setting up or testing algorithms.</a:t>
            </a:r>
          </a:p>
          <a:p>
            <a:r>
              <a:rPr lang="en-US" dirty="0"/>
              <a:t>For example, </a:t>
            </a:r>
            <a:r>
              <a:rPr lang="en-US" dirty="0" err="1"/>
              <a:t>diag</a:t>
            </a:r>
            <a:r>
              <a:rPr lang="en-US" dirty="0"/>
              <a:t> of v creates a diagonal matrix from a vector. You can also reverse it: </a:t>
            </a:r>
            <a:r>
              <a:rPr lang="en-US" dirty="0" err="1"/>
              <a:t>diag</a:t>
            </a:r>
            <a:r>
              <a:rPr lang="en-US" dirty="0"/>
              <a:t> of A pulls the diagonal elements from a matrix.</a:t>
            </a:r>
          </a:p>
          <a:p>
            <a:r>
              <a:rPr lang="en-US" dirty="0"/>
              <a:t>If you need an identity matrix — that’s a square matrix with ones on the diagonal and zeros elsewhere — just write eye of n.</a:t>
            </a:r>
          </a:p>
          <a:p>
            <a:r>
              <a:rPr lang="en-US" dirty="0"/>
              <a:t>To create a matrix full of zeros, use zeros of m and n. If you need one filled with ones, use ones of m and n.</a:t>
            </a:r>
          </a:p>
          <a:p>
            <a:r>
              <a:rPr lang="en-US" dirty="0"/>
              <a:t>These kinds of matrices are especially useful when initializing arrays before filling them with computed values.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96FAF7A2-0C10-F7EC-0A3D-F3422FBDE5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522632A-A15B-4CC9-B9A1-92561A596A87}" type="slidenum">
              <a:rPr lang="en-US" altLang="en-US"/>
              <a:pPr>
                <a:spcBef>
                  <a:spcPct val="0"/>
                </a:spcBef>
              </a:pPr>
              <a:t>15</a:t>
            </a:fld>
            <a:endParaRPr lang="en-US" altLang="en-US"/>
          </a:p>
        </p:txBody>
      </p:sp>
      <p:sp>
        <p:nvSpPr>
          <p:cNvPr id="24579" name="Rectangle 2">
            <a:extLst>
              <a:ext uri="{FF2B5EF4-FFF2-40B4-BE49-F238E27FC236}">
                <a16:creationId xmlns:a16="http://schemas.microsoft.com/office/drawing/2014/main" id="{3BD3D1EC-426C-4EBC-47FD-2CE72DD64F2B}"/>
              </a:ext>
            </a:extLst>
          </p:cNvPr>
          <p:cNvSpPr>
            <a:spLocks noGrp="1" noRot="1" noChangeAspect="1" noChangeArrowheads="1" noTextEdit="1"/>
          </p:cNvSpPr>
          <p:nvPr>
            <p:ph type="sldImg"/>
          </p:nvPr>
        </p:nvSpPr>
        <p:spPr>
          <a:xfrm>
            <a:off x="381000" y="685800"/>
            <a:ext cx="6096000" cy="3429000"/>
          </a:xfrm>
          <a:ln/>
        </p:spPr>
      </p:sp>
      <p:sp>
        <p:nvSpPr>
          <p:cNvPr id="24580" name="Rectangle 3">
            <a:extLst>
              <a:ext uri="{FF2B5EF4-FFF2-40B4-BE49-F238E27FC236}">
                <a16:creationId xmlns:a16="http://schemas.microsoft.com/office/drawing/2014/main" id="{32664467-0F92-4A64-AC4A-E45976285FE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Now let’s look at logical operations in MATLAB.</a:t>
            </a:r>
          </a:p>
          <a:p>
            <a:r>
              <a:rPr lang="en-US" dirty="0"/>
              <a:t>You can compare values using operators like:</a:t>
            </a:r>
            <a:br>
              <a:rPr lang="en-US" dirty="0"/>
            </a:br>
            <a:r>
              <a:rPr lang="en-US" b="1" dirty="0"/>
              <a:t>double equals</a:t>
            </a:r>
            <a:r>
              <a:rPr lang="en-US" dirty="0"/>
              <a:t>, </a:t>
            </a:r>
            <a:r>
              <a:rPr lang="en-US" b="1" dirty="0"/>
              <a:t>less than</a:t>
            </a:r>
            <a:r>
              <a:rPr lang="en-US" dirty="0"/>
              <a:t>, </a:t>
            </a:r>
            <a:r>
              <a:rPr lang="en-US" b="1" dirty="0"/>
              <a:t>greater than</a:t>
            </a:r>
            <a:r>
              <a:rPr lang="en-US" dirty="0"/>
              <a:t>, or </a:t>
            </a:r>
            <a:r>
              <a:rPr lang="en-US" b="1" dirty="0"/>
              <a:t>not equals</a:t>
            </a:r>
            <a:r>
              <a:rPr lang="en-US" dirty="0"/>
              <a:t>, which is written as </a:t>
            </a:r>
            <a:r>
              <a:rPr lang="en-US" b="1" dirty="0"/>
              <a:t>tilde equals</a:t>
            </a:r>
            <a:r>
              <a:rPr lang="en-US" dirty="0"/>
              <a:t>.</a:t>
            </a:r>
          </a:p>
          <a:p>
            <a:r>
              <a:rPr lang="en-US" dirty="0"/>
              <a:t>The tilde symbol means </a:t>
            </a:r>
            <a:r>
              <a:rPr lang="en-US" b="1" dirty="0"/>
              <a:t>not</a:t>
            </a:r>
            <a:r>
              <a:rPr lang="en-US" dirty="0"/>
              <a:t>.</a:t>
            </a:r>
            <a:br>
              <a:rPr lang="en-US" dirty="0"/>
            </a:br>
            <a:r>
              <a:rPr lang="en-US" dirty="0"/>
              <a:t>For combining conditions, use </a:t>
            </a:r>
            <a:r>
              <a:rPr lang="en-US" b="1" dirty="0"/>
              <a:t>ampersand</a:t>
            </a:r>
            <a:r>
              <a:rPr lang="en-US" dirty="0"/>
              <a:t> for AND, and </a:t>
            </a:r>
            <a:r>
              <a:rPr lang="en-US" b="1" dirty="0"/>
              <a:t>vertical bar</a:t>
            </a:r>
            <a:r>
              <a:rPr lang="en-US" dirty="0"/>
              <a:t> for OR.</a:t>
            </a:r>
          </a:p>
          <a:p>
            <a:r>
              <a:rPr lang="en-US" dirty="0"/>
              <a:t>To find specific values in an array, use the </a:t>
            </a:r>
            <a:r>
              <a:rPr lang="en-US" b="1" dirty="0"/>
              <a:t>find</a:t>
            </a:r>
            <a:r>
              <a:rPr lang="en-US" dirty="0"/>
              <a:t> function.</a:t>
            </a:r>
            <a:br>
              <a:rPr lang="en-US" dirty="0"/>
            </a:br>
            <a:r>
              <a:rPr lang="en-US" dirty="0"/>
              <a:t>For example: </a:t>
            </a:r>
            <a:r>
              <a:rPr lang="en-US" b="1" dirty="0"/>
              <a:t>find A equals three</a:t>
            </a:r>
            <a:r>
              <a:rPr lang="en-US" dirty="0"/>
              <a:t> — gives you the positions where A is exactly three.</a:t>
            </a:r>
          </a:p>
          <a:p>
            <a:r>
              <a:rPr lang="en-US" dirty="0"/>
              <a:t>These logical tools are great for filtering data and writing conditional code.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EA52202E-48AC-2E12-C53E-19B9DB3F5A3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0D588E5-6487-44D9-AE57-6DF3A8A41F8B}" type="slidenum">
              <a:rPr lang="en-US" altLang="en-US"/>
              <a:pPr>
                <a:spcBef>
                  <a:spcPct val="0"/>
                </a:spcBef>
              </a:pPr>
              <a:t>16</a:t>
            </a:fld>
            <a:endParaRPr lang="en-US" altLang="en-US"/>
          </a:p>
        </p:txBody>
      </p:sp>
      <p:sp>
        <p:nvSpPr>
          <p:cNvPr id="26627" name="Rectangle 2">
            <a:extLst>
              <a:ext uri="{FF2B5EF4-FFF2-40B4-BE49-F238E27FC236}">
                <a16:creationId xmlns:a16="http://schemas.microsoft.com/office/drawing/2014/main" id="{8454846E-6EFA-2265-4D75-590CF4AF01D2}"/>
              </a:ext>
            </a:extLst>
          </p:cNvPr>
          <p:cNvSpPr>
            <a:spLocks noGrp="1" noRot="1" noChangeAspect="1" noChangeArrowheads="1" noTextEdit="1"/>
          </p:cNvSpPr>
          <p:nvPr>
            <p:ph type="sldImg"/>
          </p:nvPr>
        </p:nvSpPr>
        <p:spPr>
          <a:xfrm>
            <a:off x="381000" y="685800"/>
            <a:ext cx="6096000" cy="3429000"/>
          </a:xfrm>
          <a:ln/>
        </p:spPr>
      </p:sp>
      <p:sp>
        <p:nvSpPr>
          <p:cNvPr id="26628" name="Rectangle 3">
            <a:extLst>
              <a:ext uri="{FF2B5EF4-FFF2-40B4-BE49-F238E27FC236}">
                <a16:creationId xmlns:a16="http://schemas.microsoft.com/office/drawing/2014/main" id="{155A6461-BCE0-FA21-DDBF-37F18DF1AA2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Alright, let’s shift gears and talk about solving systems of linear equations — something that comes up all the time in engineering, physics, and, yes, even in medical imaging.</a:t>
            </a:r>
          </a:p>
          <a:p>
            <a:r>
              <a:rPr lang="en-US" dirty="0"/>
              <a:t>Suppose we’re working with a system like A times x equals b. Now, you might think — okay, just take the inverse of A and multiply it by b. So, x equals inv of A times b.</a:t>
            </a:r>
          </a:p>
          <a:p>
            <a:r>
              <a:rPr lang="en-US" dirty="0"/>
              <a:t>And sure, that’s mathematically valid — but in practice, it’s a bad idea. It’s slow, it’s unstable, and it can lead to all kinds of numerical issues, especially with large or ill-conditioned matrices.</a:t>
            </a:r>
          </a:p>
          <a:p>
            <a:r>
              <a:rPr lang="en-US" dirty="0"/>
              <a:t>Instead, MATLAB gives us a much better tool: the backslash operator. So we write x equals A backslash b. This tells MATLAB to choose the most efficient way to solve the system behind the scenes — no explicit inverse needed.</a:t>
            </a:r>
          </a:p>
          <a:p>
            <a:r>
              <a:rPr lang="en-US" dirty="0"/>
              <a:t>Later on, we’ll learn how to implement our own solvers, but for now, this built-in method is what you should use. It’s clean, fast, and accurate — everything we want.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a:extLst>
              <a:ext uri="{FF2B5EF4-FFF2-40B4-BE49-F238E27FC236}">
                <a16:creationId xmlns:a16="http://schemas.microsoft.com/office/drawing/2014/main" id="{B1262BC7-73B6-3897-6EB8-995B5284EC3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C0AEE63-9049-4FF3-B3D7-02F57FF094AB}" type="slidenum">
              <a:rPr lang="en-US" altLang="en-US"/>
              <a:pPr>
                <a:spcBef>
                  <a:spcPct val="0"/>
                </a:spcBef>
              </a:pPr>
              <a:t>17</a:t>
            </a:fld>
            <a:endParaRPr lang="en-US" altLang="en-US"/>
          </a:p>
        </p:txBody>
      </p:sp>
      <p:sp>
        <p:nvSpPr>
          <p:cNvPr id="28675" name="Rectangle 2">
            <a:extLst>
              <a:ext uri="{FF2B5EF4-FFF2-40B4-BE49-F238E27FC236}">
                <a16:creationId xmlns:a16="http://schemas.microsoft.com/office/drawing/2014/main" id="{6292182C-183B-C491-DC82-EBD15C4BF0E0}"/>
              </a:ext>
            </a:extLst>
          </p:cNvPr>
          <p:cNvSpPr>
            <a:spLocks noGrp="1" noRot="1" noChangeAspect="1" noChangeArrowheads="1" noTextEdit="1"/>
          </p:cNvSpPr>
          <p:nvPr>
            <p:ph type="sldImg"/>
          </p:nvPr>
        </p:nvSpPr>
        <p:spPr>
          <a:xfrm>
            <a:off x="381000" y="685800"/>
            <a:ext cx="6096000" cy="3429000"/>
          </a:xfrm>
          <a:ln/>
        </p:spPr>
      </p:sp>
      <p:sp>
        <p:nvSpPr>
          <p:cNvPr id="28676" name="Rectangle 3">
            <a:extLst>
              <a:ext uri="{FF2B5EF4-FFF2-40B4-BE49-F238E27FC236}">
                <a16:creationId xmlns:a16="http://schemas.microsoft.com/office/drawing/2014/main" id="{A51CF19D-4718-490D-4A64-3E7C9F6CB78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Now that we’ve seen how to work with equations, let’s take a moment to explore how we can inspect the structure of the data we’re working with — vectors and matrices.</a:t>
            </a:r>
          </a:p>
          <a:p>
            <a:r>
              <a:rPr lang="en-US" dirty="0"/>
              <a:t>To find out how long a vector is, just use length — so length of v tells you how many elements it has.</a:t>
            </a:r>
          </a:p>
          <a:p>
            <a:r>
              <a:rPr lang="en-US" dirty="0"/>
              <a:t>If you’re working with a matrix, and you want to know its shape — how many rows and columns — just use size of A.</a:t>
            </a:r>
          </a:p>
          <a:p>
            <a:r>
              <a:rPr lang="en-US" dirty="0"/>
              <a:t>Want to check if a matrix is full rank? That’s easy — rank of A will do the job.</a:t>
            </a:r>
          </a:p>
          <a:p>
            <a:r>
              <a:rPr lang="en-US" dirty="0"/>
              <a:t>And when we want to understand how large a matrix or vector is in terms of magnitude, we use the norm function. Just norm of A gives the 2-norm by default — that’s the square root of the sum of squares. You can also ask for specific norms like the 1-norm using norm of A, one, or the infinity norm with norm of A, inf.</a:t>
            </a:r>
          </a:p>
          <a:p>
            <a:r>
              <a:rPr lang="en-US" dirty="0"/>
              <a:t>These commands give you insight into the structure and stability of your data — and they’re especially useful when you’re preparing data for algorithms or interpreting results.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D3525286-DAE1-4107-3529-C2BEBDB6ABC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7DBAC64-A2C1-4A6B-84FA-2651F6FB4C76}" type="slidenum">
              <a:rPr lang="en-US" altLang="en-US"/>
              <a:pPr>
                <a:spcBef>
                  <a:spcPct val="0"/>
                </a:spcBef>
              </a:pPr>
              <a:t>18</a:t>
            </a:fld>
            <a:endParaRPr lang="en-US" altLang="en-US"/>
          </a:p>
        </p:txBody>
      </p:sp>
      <p:sp>
        <p:nvSpPr>
          <p:cNvPr id="30723" name="Rectangle 2">
            <a:extLst>
              <a:ext uri="{FF2B5EF4-FFF2-40B4-BE49-F238E27FC236}">
                <a16:creationId xmlns:a16="http://schemas.microsoft.com/office/drawing/2014/main" id="{04052AA7-466C-348F-DB25-01AF4ABF98D8}"/>
              </a:ext>
            </a:extLst>
          </p:cNvPr>
          <p:cNvSpPr>
            <a:spLocks noGrp="1" noRot="1" noChangeAspect="1" noChangeArrowheads="1" noTextEdit="1"/>
          </p:cNvSpPr>
          <p:nvPr>
            <p:ph type="sldImg"/>
          </p:nvPr>
        </p:nvSpPr>
        <p:spPr>
          <a:xfrm>
            <a:off x="381000" y="685800"/>
            <a:ext cx="6096000" cy="3429000"/>
          </a:xfrm>
          <a:ln/>
        </p:spPr>
      </p:sp>
      <p:sp>
        <p:nvSpPr>
          <p:cNvPr id="30724" name="Rectangle 3">
            <a:extLst>
              <a:ext uri="{FF2B5EF4-FFF2-40B4-BE49-F238E27FC236}">
                <a16:creationId xmlns:a16="http://schemas.microsoft.com/office/drawing/2014/main" id="{7AC7060F-C8CD-A11F-8577-47829DB8C7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Let’s talk about control flow — specifically, loops.</a:t>
            </a:r>
          </a:p>
          <a:p>
            <a:r>
              <a:rPr lang="en-US" dirty="0"/>
              <a:t>Start with a </a:t>
            </a:r>
            <a:r>
              <a:rPr lang="en-US" i="1" dirty="0"/>
              <a:t>for</a:t>
            </a:r>
            <a:r>
              <a:rPr lang="en-US" dirty="0"/>
              <a:t> loop. Use it when you know how many times you want to repeat something.</a:t>
            </a:r>
          </a:p>
          <a:p>
            <a:r>
              <a:rPr lang="en-US" dirty="0"/>
              <a:t>For example:</a:t>
            </a:r>
            <a:br>
              <a:rPr lang="en-US" dirty="0"/>
            </a:br>
            <a:r>
              <a:rPr lang="en-US" dirty="0"/>
              <a:t>Set </a:t>
            </a:r>
            <a:r>
              <a:rPr lang="en-US" i="1" dirty="0"/>
              <a:t>x</a:t>
            </a:r>
            <a:r>
              <a:rPr lang="en-US" dirty="0"/>
              <a:t> to zero.</a:t>
            </a:r>
            <a:br>
              <a:rPr lang="en-US" dirty="0"/>
            </a:br>
            <a:r>
              <a:rPr lang="en-US" dirty="0"/>
              <a:t>Then, for </a:t>
            </a:r>
            <a:r>
              <a:rPr lang="en-US" i="1" dirty="0" err="1"/>
              <a:t>i</a:t>
            </a:r>
            <a:r>
              <a:rPr lang="en-US" dirty="0"/>
              <a:t> from 1 to 5 in steps of 2 — so, 1, 3, and 5 —</a:t>
            </a:r>
            <a:br>
              <a:rPr lang="en-US" dirty="0"/>
            </a:br>
            <a:r>
              <a:rPr lang="en-US" dirty="0"/>
              <a:t>we add </a:t>
            </a:r>
            <a:r>
              <a:rPr lang="en-US" i="1" dirty="0" err="1"/>
              <a:t>i</a:t>
            </a:r>
            <a:r>
              <a:rPr lang="en-US" dirty="0"/>
              <a:t> to </a:t>
            </a:r>
            <a:r>
              <a:rPr lang="en-US" i="1" dirty="0"/>
              <a:t>x</a:t>
            </a:r>
            <a:r>
              <a:rPr lang="en-US" dirty="0"/>
              <a:t>.</a:t>
            </a:r>
            <a:br>
              <a:rPr lang="en-US" dirty="0"/>
            </a:br>
            <a:r>
              <a:rPr lang="en-US" dirty="0"/>
              <a:t>At the end, </a:t>
            </a:r>
            <a:r>
              <a:rPr lang="en-US" i="1" dirty="0"/>
              <a:t>x</a:t>
            </a:r>
            <a:r>
              <a:rPr lang="en-US" dirty="0"/>
              <a:t> equals 9.</a:t>
            </a:r>
          </a:p>
          <a:p>
            <a:r>
              <a:rPr lang="en-US" i="1" dirty="0"/>
              <a:t>for</a:t>
            </a:r>
            <a:r>
              <a:rPr lang="en-US" dirty="0"/>
              <a:t> loops are useful when working through a known sequence.</a:t>
            </a:r>
          </a:p>
          <a:p>
            <a:r>
              <a:rPr lang="en-US" dirty="0"/>
              <a:t>Now, a </a:t>
            </a:r>
            <a:r>
              <a:rPr lang="en-US" i="1" dirty="0"/>
              <a:t>while</a:t>
            </a:r>
            <a:r>
              <a:rPr lang="en-US" dirty="0"/>
              <a:t> loop runs as long as a condition is true.</a:t>
            </a:r>
          </a:p>
          <a:p>
            <a:r>
              <a:rPr lang="en-US" dirty="0"/>
              <a:t>In this example:</a:t>
            </a:r>
            <a:br>
              <a:rPr lang="en-US" dirty="0"/>
            </a:br>
            <a:r>
              <a:rPr lang="en-US" dirty="0"/>
              <a:t>Start with </a:t>
            </a:r>
            <a:r>
              <a:rPr lang="en-US" i="1" dirty="0"/>
              <a:t>x</a:t>
            </a:r>
            <a:r>
              <a:rPr lang="en-US" dirty="0"/>
              <a:t> equal to 7.</a:t>
            </a:r>
            <a:br>
              <a:rPr lang="en-US" dirty="0"/>
            </a:br>
            <a:r>
              <a:rPr lang="en-US" dirty="0"/>
              <a:t>While </a:t>
            </a:r>
            <a:r>
              <a:rPr lang="en-US" i="1" dirty="0"/>
              <a:t>x</a:t>
            </a:r>
            <a:r>
              <a:rPr lang="en-US" dirty="0"/>
              <a:t> is greater than or equal to zero, subtract 2 each time.</a:t>
            </a:r>
            <a:br>
              <a:rPr lang="en-US" dirty="0"/>
            </a:br>
            <a:r>
              <a:rPr lang="en-US" dirty="0"/>
              <a:t>The loop stops when </a:t>
            </a:r>
            <a:r>
              <a:rPr lang="en-US" i="1" dirty="0"/>
              <a:t>x</a:t>
            </a:r>
            <a:r>
              <a:rPr lang="en-US" dirty="0"/>
              <a:t> becomes negative.</a:t>
            </a:r>
          </a:p>
          <a:p>
            <a:r>
              <a:rPr lang="en-US" dirty="0"/>
              <a:t>Just be careful — if the condition never becomes false, the loop won’t stop.</a:t>
            </a:r>
          </a:p>
          <a:p>
            <a:r>
              <a:rPr lang="en-US" dirty="0"/>
              <a:t>Finally, </a:t>
            </a:r>
            <a:r>
              <a:rPr lang="en-US" i="1" dirty="0"/>
              <a:t>break</a:t>
            </a:r>
            <a:r>
              <a:rPr lang="en-US" dirty="0"/>
              <a:t> lets you exit a loop early.</a:t>
            </a:r>
            <a:br>
              <a:rPr lang="en-US" dirty="0"/>
            </a:br>
            <a:r>
              <a:rPr lang="en-US" dirty="0"/>
              <a:t>It’s useful if you find what you need before the loop finishes.</a:t>
            </a:r>
            <a:br>
              <a:rPr lang="en-US" dirty="0"/>
            </a:br>
            <a:r>
              <a:rPr lang="en-US" dirty="0"/>
              <a:t>In nested loops, it only exits the innermost one.</a:t>
            </a:r>
            <a:br>
              <a:rPr lang="en-US" dirty="0"/>
            </a:br>
            <a:r>
              <a:rPr lang="en-US" dirty="0"/>
              <a:t>Use it wisely — don’t skip steps that still matter.</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a:extLst>
              <a:ext uri="{FF2B5EF4-FFF2-40B4-BE49-F238E27FC236}">
                <a16:creationId xmlns:a16="http://schemas.microsoft.com/office/drawing/2014/main" id="{AA21044E-A520-AAD4-253D-E3E4B4EFED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CE8C4DB-4A29-4C7C-AB85-BE0BCDB209F4}" type="slidenum">
              <a:rPr lang="en-US" altLang="en-US"/>
              <a:pPr>
                <a:spcBef>
                  <a:spcPct val="0"/>
                </a:spcBef>
              </a:pPr>
              <a:t>19</a:t>
            </a:fld>
            <a:endParaRPr lang="en-US" altLang="en-US"/>
          </a:p>
        </p:txBody>
      </p:sp>
      <p:sp>
        <p:nvSpPr>
          <p:cNvPr id="34819" name="Rectangle 2">
            <a:extLst>
              <a:ext uri="{FF2B5EF4-FFF2-40B4-BE49-F238E27FC236}">
                <a16:creationId xmlns:a16="http://schemas.microsoft.com/office/drawing/2014/main" id="{527BD1F2-68C5-D20B-4CAC-1BBC8D8CE3BC}"/>
              </a:ext>
            </a:extLst>
          </p:cNvPr>
          <p:cNvSpPr>
            <a:spLocks noGrp="1" noRot="1" noChangeAspect="1" noChangeArrowheads="1" noTextEdit="1"/>
          </p:cNvSpPr>
          <p:nvPr>
            <p:ph type="sldImg"/>
          </p:nvPr>
        </p:nvSpPr>
        <p:spPr>
          <a:xfrm>
            <a:off x="381000" y="685800"/>
            <a:ext cx="6096000" cy="3429000"/>
          </a:xfrm>
          <a:ln/>
        </p:spPr>
      </p:sp>
      <p:sp>
        <p:nvSpPr>
          <p:cNvPr id="34820" name="Rectangle 3">
            <a:extLst>
              <a:ext uri="{FF2B5EF4-FFF2-40B4-BE49-F238E27FC236}">
                <a16:creationId xmlns:a16="http://schemas.microsoft.com/office/drawing/2014/main" id="{C54ECC73-ABBA-F325-669D-B520FD0E314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Let’s talk about how we make decisions in MATLAB.</a:t>
            </a:r>
          </a:p>
          <a:p>
            <a:endParaRPr lang="en-US" dirty="0"/>
          </a:p>
          <a:p>
            <a:r>
              <a:rPr lang="en-US" dirty="0"/>
              <a:t>First, the </a:t>
            </a:r>
            <a:r>
              <a:rPr lang="en-US" i="1" dirty="0"/>
              <a:t>if</a:t>
            </a:r>
            <a:r>
              <a:rPr lang="en-US" dirty="0"/>
              <a:t> statement.</a:t>
            </a:r>
          </a:p>
          <a:p>
            <a:r>
              <a:rPr lang="en-US" dirty="0"/>
              <a:t>You might say:</a:t>
            </a:r>
            <a:br>
              <a:rPr lang="en-US" dirty="0"/>
            </a:br>
            <a:r>
              <a:rPr lang="en-US" dirty="0"/>
              <a:t>“If x is equal to 3, display: the value of x is 3.</a:t>
            </a:r>
            <a:br>
              <a:rPr lang="en-US" dirty="0"/>
            </a:br>
            <a:r>
              <a:rPr lang="en-US" dirty="0"/>
              <a:t>If x is equal to 5, display: the value of x is 5.</a:t>
            </a:r>
            <a:br>
              <a:rPr lang="en-US" dirty="0"/>
            </a:br>
            <a:r>
              <a:rPr lang="en-US" dirty="0"/>
              <a:t>Otherwise, display: the value of x is not 3 or 5.”</a:t>
            </a:r>
          </a:p>
          <a:p>
            <a:r>
              <a:rPr lang="en-US" dirty="0"/>
              <a:t>This allows the program to choose what to do based on the value of x.</a:t>
            </a:r>
          </a:p>
          <a:p>
            <a:r>
              <a:rPr lang="en-US" dirty="0"/>
              <a:t>Now, when you want to check one variable against several specific values, a </a:t>
            </a:r>
            <a:r>
              <a:rPr lang="en-US" i="1" dirty="0"/>
              <a:t>switch</a:t>
            </a:r>
            <a:r>
              <a:rPr lang="en-US" dirty="0"/>
              <a:t> statement is better.</a:t>
            </a:r>
          </a:p>
          <a:p>
            <a:endParaRPr lang="en-US" dirty="0"/>
          </a:p>
          <a:p>
            <a:r>
              <a:rPr lang="en-US" dirty="0"/>
              <a:t>For example:</a:t>
            </a:r>
            <a:br>
              <a:rPr lang="en-US" dirty="0"/>
            </a:br>
            <a:r>
              <a:rPr lang="en-US" dirty="0"/>
              <a:t>“If face is 1, say: rolled a one.</a:t>
            </a:r>
            <a:br>
              <a:rPr lang="en-US" dirty="0"/>
            </a:br>
            <a:r>
              <a:rPr lang="en-US" dirty="0"/>
              <a:t>If face is 2, say: rolled a two.</a:t>
            </a:r>
            <a:br>
              <a:rPr lang="en-US" dirty="0"/>
            </a:br>
            <a:r>
              <a:rPr lang="en-US" dirty="0"/>
              <a:t>Otherwise, say: rolled a number greater than or equal to three.”</a:t>
            </a:r>
          </a:p>
          <a:p>
            <a:r>
              <a:rPr lang="en-US" dirty="0"/>
              <a:t>This is easier to read than writing multiple if statements. And in MATLAB, the switch ends automatically — no need for a break.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We are right on schedule in our journey through this material.</a:t>
            </a:r>
          </a:p>
          <a:p>
            <a:endParaRPr lang="en-US" dirty="0"/>
          </a:p>
          <a:p>
            <a:r>
              <a:rPr lang="en-US" dirty="0"/>
              <a:t>If you’ve already previewed the reading materials related to today’s lecture, excellent! That head start will help you connect concepts more easily. If not, no worries. I do encourage you to follow along closely and review key ideas afterward. This habit of reinforcing concepts as you progress will help you build a stronger, more intuitive understanding, especially as the ideas become more mathematically involved.</a:t>
            </a:r>
          </a:p>
        </p:txBody>
      </p:sp>
      <p:sp>
        <p:nvSpPr>
          <p:cNvPr id="4" name="Slide Number Placeholder 3"/>
          <p:cNvSpPr>
            <a:spLocks noGrp="1"/>
          </p:cNvSpPr>
          <p:nvPr>
            <p:ph type="sldNum" sz="quarter" idx="5"/>
          </p:nvPr>
        </p:nvSpPr>
        <p:spPr/>
        <p:txBody>
          <a:bodyPr/>
          <a:lstStyle/>
          <a:p>
            <a:fld id="{16362E68-66C4-4B01-8D1F-712CF75BFD43}" type="slidenum">
              <a:rPr lang="en-US" smtClean="0"/>
              <a:pPr/>
              <a:t>2</a:t>
            </a:fld>
            <a:endParaRPr lang="en-US"/>
          </a:p>
        </p:txBody>
      </p:sp>
    </p:spTree>
    <p:extLst>
      <p:ext uri="{BB962C8B-B14F-4D97-AF65-F5344CB8AC3E}">
        <p14:creationId xmlns:p14="http://schemas.microsoft.com/office/powerpoint/2010/main" val="3855786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Now let’s talk about vectorization — one of the most important habits in MATLAB programming.</a:t>
            </a:r>
          </a:p>
          <a:p>
            <a:r>
              <a:rPr lang="en-US" dirty="0"/>
              <a:t>Here’s the idea. Instead of looping through each element one by one, we apply an operation to the whole array at once.</a:t>
            </a:r>
          </a:p>
          <a:p>
            <a:r>
              <a:rPr lang="en-US" dirty="0"/>
              <a:t>For example:</a:t>
            </a:r>
            <a:br>
              <a:rPr lang="en-US" dirty="0"/>
            </a:br>
            <a:r>
              <a:rPr lang="en-US" dirty="0"/>
              <a:t>Let’s say x is the vector — one, two, three.</a:t>
            </a:r>
            <a:br>
              <a:rPr lang="en-US" dirty="0"/>
            </a:br>
            <a:r>
              <a:rPr lang="en-US" dirty="0"/>
              <a:t>Using a loop, we would add five to each element, one at a time.</a:t>
            </a:r>
            <a:br>
              <a:rPr lang="en-US" dirty="0"/>
            </a:br>
            <a:r>
              <a:rPr lang="en-US" dirty="0"/>
              <a:t>But with vectorization, we just say: x equals x plus five — and MATLAB does it all at once.</a:t>
            </a:r>
          </a:p>
          <a:p>
            <a:r>
              <a:rPr lang="en-US" dirty="0"/>
              <a:t>Same result, much faster, much cleaner.</a:t>
            </a:r>
          </a:p>
          <a:p>
            <a:r>
              <a:rPr lang="en-US" dirty="0"/>
              <a:t>Whenever you can, avoid loops. Use vectorized operations. MATLAB is built for that.</a:t>
            </a:r>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5EBCD7E7-DA8D-8A1D-CB44-500D617A1C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8ACA0D2-D0F2-4232-BE79-75C1EB2CB01E}" type="slidenum">
              <a:rPr lang="en-US" altLang="en-US"/>
              <a:pPr>
                <a:spcBef>
                  <a:spcPct val="0"/>
                </a:spcBef>
              </a:pPr>
              <a:t>21</a:t>
            </a:fld>
            <a:endParaRPr lang="en-US" altLang="en-US"/>
          </a:p>
        </p:txBody>
      </p:sp>
      <p:sp>
        <p:nvSpPr>
          <p:cNvPr id="41987" name="Rectangle 2">
            <a:extLst>
              <a:ext uri="{FF2B5EF4-FFF2-40B4-BE49-F238E27FC236}">
                <a16:creationId xmlns:a16="http://schemas.microsoft.com/office/drawing/2014/main" id="{6F0B786D-F59C-03D3-6ED1-DF9F17F89840}"/>
              </a:ext>
            </a:extLst>
          </p:cNvPr>
          <p:cNvSpPr>
            <a:spLocks noGrp="1" noRot="1" noChangeAspect="1" noChangeArrowheads="1" noTextEdit="1"/>
          </p:cNvSpPr>
          <p:nvPr>
            <p:ph type="sldImg"/>
          </p:nvPr>
        </p:nvSpPr>
        <p:spPr>
          <a:xfrm>
            <a:off x="381000" y="685800"/>
            <a:ext cx="6096000" cy="3429000"/>
          </a:xfrm>
          <a:ln/>
        </p:spPr>
      </p:sp>
      <p:sp>
        <p:nvSpPr>
          <p:cNvPr id="41988" name="Rectangle 3">
            <a:extLst>
              <a:ext uri="{FF2B5EF4-FFF2-40B4-BE49-F238E27FC236}">
                <a16:creationId xmlns:a16="http://schemas.microsoft.com/office/drawing/2014/main" id="{115CE16C-6E99-8112-F605-5D40468210C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Let’s look at how MATLAB handles basic plots.</a:t>
            </a:r>
          </a:p>
          <a:p>
            <a:r>
              <a:rPr lang="en-US" dirty="0"/>
              <a:t>Start by generating x values from minus one to one using </a:t>
            </a:r>
            <a:r>
              <a:rPr lang="en-US" dirty="0" err="1"/>
              <a:t>linspace</a:t>
            </a:r>
            <a:r>
              <a:rPr lang="en-US" dirty="0"/>
              <a:t>. Then take the sine of x to get y.</a:t>
            </a:r>
          </a:p>
          <a:p>
            <a:r>
              <a:rPr lang="en-US" dirty="0"/>
              <a:t>Use plot x and y to create a basic line graph.</a:t>
            </a:r>
          </a:p>
          <a:p>
            <a:r>
              <a:rPr lang="en-US" dirty="0"/>
              <a:t>To change the appearance, you can specify style and color. For example, plot x, y, black line draws the line in black.</a:t>
            </a:r>
          </a:p>
          <a:p>
            <a:r>
              <a:rPr lang="en-US" dirty="0"/>
              <a:t>Use hold on if you want to overlay another plot on the same figure.</a:t>
            </a:r>
            <a:br>
              <a:rPr lang="en-US" dirty="0"/>
            </a:br>
            <a:r>
              <a:rPr lang="en-US" dirty="0"/>
              <a:t>Use figure to open a new figure window for a separate plot.</a:t>
            </a:r>
          </a:p>
          <a:p>
            <a:r>
              <a:rPr lang="en-US" dirty="0"/>
              <a:t>Plotting helps visualize data — and it’s built into MATLAB as a core strength.</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125C557B-875B-4CEE-956B-D5CDBD4973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C66E27-0018-490D-86E2-DFF2B0EA3FDC}" type="slidenum">
              <a:rPr lang="en-US" altLang="en-US"/>
              <a:pPr>
                <a:spcBef>
                  <a:spcPct val="0"/>
                </a:spcBef>
              </a:pPr>
              <a:t>22</a:t>
            </a:fld>
            <a:endParaRPr lang="en-US" altLang="en-US"/>
          </a:p>
        </p:txBody>
      </p:sp>
      <p:sp>
        <p:nvSpPr>
          <p:cNvPr id="44035" name="Rectangle 2">
            <a:extLst>
              <a:ext uri="{FF2B5EF4-FFF2-40B4-BE49-F238E27FC236}">
                <a16:creationId xmlns:a16="http://schemas.microsoft.com/office/drawing/2014/main" id="{CDC73AE3-3A91-DEF1-99F7-D521A5498D8F}"/>
              </a:ext>
            </a:extLst>
          </p:cNvPr>
          <p:cNvSpPr>
            <a:spLocks noGrp="1" noRot="1" noChangeAspect="1" noChangeArrowheads="1" noTextEdit="1"/>
          </p:cNvSpPr>
          <p:nvPr>
            <p:ph type="sldImg"/>
          </p:nvPr>
        </p:nvSpPr>
        <p:spPr>
          <a:xfrm>
            <a:off x="381000" y="685800"/>
            <a:ext cx="6096000" cy="3429000"/>
          </a:xfrm>
          <a:ln/>
        </p:spPr>
      </p:sp>
      <p:sp>
        <p:nvSpPr>
          <p:cNvPr id="44036" name="Rectangle 3">
            <a:extLst>
              <a:ext uri="{FF2B5EF4-FFF2-40B4-BE49-F238E27FC236}">
                <a16:creationId xmlns:a16="http://schemas.microsoft.com/office/drawing/2014/main" id="{97F568E8-89DC-F019-654B-9AAA9E1E4D2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Sometimes, you want to show several plots in one window.</a:t>
            </a:r>
          </a:p>
          <a:p>
            <a:r>
              <a:rPr lang="en-US" dirty="0"/>
              <a:t>Use the subplot command to divide the figure into a grid.</a:t>
            </a:r>
            <a:br>
              <a:rPr lang="en-US" dirty="0"/>
            </a:br>
            <a:r>
              <a:rPr lang="en-US" dirty="0"/>
              <a:t>For example, subplot 2, 3, 1 creates two rows and three columns — and selects the first cell.</a:t>
            </a:r>
          </a:p>
          <a:p>
            <a:r>
              <a:rPr lang="en-US" dirty="0"/>
              <a:t>Each subplot acts like an independent plot. You can add titles, labels, and style just like a regular figure.</a:t>
            </a:r>
          </a:p>
          <a:p>
            <a:r>
              <a:rPr lang="en-US" dirty="0"/>
              <a:t>This is helpful when comparing outputs or organizing results cleanly on a single screen.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a:extLst>
              <a:ext uri="{FF2B5EF4-FFF2-40B4-BE49-F238E27FC236}">
                <a16:creationId xmlns:a16="http://schemas.microsoft.com/office/drawing/2014/main" id="{FBAA15E2-A25D-D79A-C852-0F9F0837598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365ADE2-2005-4E71-BA74-B0712B69C14E}" type="slidenum">
              <a:rPr lang="en-US" altLang="en-US"/>
              <a:pPr>
                <a:spcBef>
                  <a:spcPct val="0"/>
                </a:spcBef>
              </a:pPr>
              <a:t>23</a:t>
            </a:fld>
            <a:endParaRPr lang="en-US" altLang="en-US"/>
          </a:p>
        </p:txBody>
      </p:sp>
      <p:sp>
        <p:nvSpPr>
          <p:cNvPr id="46083" name="Rectangle 2">
            <a:extLst>
              <a:ext uri="{FF2B5EF4-FFF2-40B4-BE49-F238E27FC236}">
                <a16:creationId xmlns:a16="http://schemas.microsoft.com/office/drawing/2014/main" id="{79F9DD9F-AB5F-8539-15D9-8F8C343DA889}"/>
              </a:ext>
            </a:extLst>
          </p:cNvPr>
          <p:cNvSpPr>
            <a:spLocks noGrp="1" noRot="1" noChangeAspect="1" noChangeArrowheads="1" noTextEdit="1"/>
          </p:cNvSpPr>
          <p:nvPr>
            <p:ph type="sldImg"/>
          </p:nvPr>
        </p:nvSpPr>
        <p:spPr>
          <a:xfrm>
            <a:off x="381000" y="685800"/>
            <a:ext cx="6096000" cy="3429000"/>
          </a:xfrm>
          <a:ln/>
        </p:spPr>
      </p:sp>
      <p:sp>
        <p:nvSpPr>
          <p:cNvPr id="46084" name="Rectangle 3">
            <a:extLst>
              <a:ext uri="{FF2B5EF4-FFF2-40B4-BE49-F238E27FC236}">
                <a16:creationId xmlns:a16="http://schemas.microsoft.com/office/drawing/2014/main" id="{1E789B9C-E37D-495E-F1FB-ED96144C6C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Now let’s add a third dimension.</a:t>
            </a:r>
          </a:p>
          <a:p>
            <a:r>
              <a:rPr lang="en-US" dirty="0"/>
              <a:t>Use plot 3 of x, y, z to make a 3D line plot.</a:t>
            </a:r>
          </a:p>
          <a:p>
            <a:r>
              <a:rPr lang="en-US" dirty="0"/>
              <a:t>For surfaces, use the mesh command — it draws a grid over the surface defined by z values.</a:t>
            </a:r>
          </a:p>
          <a:p>
            <a:r>
              <a:rPr lang="en-US" dirty="0"/>
              <a:t>If you want a contour plot — use contour z matrix. That shows level curves of a surface.</a:t>
            </a:r>
          </a:p>
          <a:p>
            <a:r>
              <a:rPr lang="en-US" dirty="0"/>
              <a:t>You can also control the axis limits with axis, add a title with title, and label the axes using x label and y label.</a:t>
            </a:r>
          </a:p>
          <a:p>
            <a:r>
              <a:rPr lang="en-US" dirty="0"/>
              <a:t>To explain the meaning of different curves, use legend.</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Here are a few examples of what you can do with MATLAB plots.</a:t>
            </a:r>
          </a:p>
          <a:p>
            <a:r>
              <a:rPr lang="en-US" dirty="0"/>
              <a:t>You’ll see grouped bar charts, stacked bars, 2D lines, and 3D surfaces — all using basic commands.</a:t>
            </a:r>
          </a:p>
          <a:p>
            <a:r>
              <a:rPr lang="en-US" dirty="0"/>
              <a:t>Try different styles, colors, and layouts to get the look you want.</a:t>
            </a:r>
          </a:p>
          <a:p>
            <a:r>
              <a:rPr lang="en-US" dirty="0"/>
              <a:t>Good visualization tells a story — not just numbers, but patterns, relationships, and insights.</a:t>
            </a:r>
          </a:p>
          <a:p>
            <a:r>
              <a:rPr lang="en-US" dirty="0"/>
              <a:t>Use plots not just to check results, but to communicate them clearly.</a:t>
            </a: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a:extLst>
              <a:ext uri="{FF2B5EF4-FFF2-40B4-BE49-F238E27FC236}">
                <a16:creationId xmlns:a16="http://schemas.microsoft.com/office/drawing/2014/main" id="{F2E0C8D8-4476-297C-BEB3-7514BADC84D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36373C0-78C2-4308-A25C-AD7BD8D610E9}" type="slidenum">
              <a:rPr lang="en-US" altLang="en-US"/>
              <a:pPr>
                <a:spcBef>
                  <a:spcPct val="0"/>
                </a:spcBef>
              </a:pPr>
              <a:t>25</a:t>
            </a:fld>
            <a:endParaRPr lang="en-US" altLang="en-US"/>
          </a:p>
        </p:txBody>
      </p:sp>
      <p:sp>
        <p:nvSpPr>
          <p:cNvPr id="51203" name="Rectangle 2">
            <a:extLst>
              <a:ext uri="{FF2B5EF4-FFF2-40B4-BE49-F238E27FC236}">
                <a16:creationId xmlns:a16="http://schemas.microsoft.com/office/drawing/2014/main" id="{E09EFC98-AF1A-0223-940C-99E24507774E}"/>
              </a:ext>
            </a:extLst>
          </p:cNvPr>
          <p:cNvSpPr>
            <a:spLocks noGrp="1" noRot="1" noChangeAspect="1" noChangeArrowheads="1" noTextEdit="1"/>
          </p:cNvSpPr>
          <p:nvPr>
            <p:ph type="sldImg"/>
          </p:nvPr>
        </p:nvSpPr>
        <p:spPr>
          <a:xfrm>
            <a:off x="381000" y="685800"/>
            <a:ext cx="6096000" cy="3429000"/>
          </a:xfrm>
          <a:ln/>
        </p:spPr>
      </p:sp>
      <p:sp>
        <p:nvSpPr>
          <p:cNvPr id="51204" name="Rectangle 3">
            <a:extLst>
              <a:ext uri="{FF2B5EF4-FFF2-40B4-BE49-F238E27FC236}">
                <a16:creationId xmlns:a16="http://schemas.microsoft.com/office/drawing/2014/main" id="{C7BFEDA6-0F6A-93FC-0C02-6CE2D1CE9A6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Now let’s talk about reading and writing data files.</a:t>
            </a:r>
          </a:p>
          <a:p>
            <a:r>
              <a:rPr lang="en-US" dirty="0"/>
              <a:t>To open a file, use f open, and pass the file name and read mode.</a:t>
            </a:r>
            <a:br>
              <a:rPr lang="en-US" dirty="0"/>
            </a:br>
            <a:r>
              <a:rPr lang="en-US" dirty="0"/>
              <a:t>For example: f open in dot </a:t>
            </a:r>
            <a:r>
              <a:rPr lang="en-US" dirty="0" err="1"/>
              <a:t>dat</a:t>
            </a:r>
            <a:r>
              <a:rPr lang="en-US" dirty="0"/>
              <a:t>, r t.</a:t>
            </a:r>
          </a:p>
          <a:p>
            <a:r>
              <a:rPr lang="en-US" dirty="0"/>
              <a:t>This gives you a file ID — or fid.</a:t>
            </a:r>
          </a:p>
          <a:p>
            <a:r>
              <a:rPr lang="en-US" dirty="0"/>
              <a:t>Use f </a:t>
            </a:r>
            <a:r>
              <a:rPr lang="en-US" dirty="0" err="1"/>
              <a:t>scanf</a:t>
            </a:r>
            <a:r>
              <a:rPr lang="en-US" dirty="0"/>
              <a:t> to read numbers from the file.</a:t>
            </a:r>
            <a:br>
              <a:rPr lang="en-US" dirty="0"/>
            </a:br>
            <a:r>
              <a:rPr lang="en-US" dirty="0"/>
              <a:t>When you're done, always close the file using f close.</a:t>
            </a:r>
          </a:p>
          <a:p>
            <a:r>
              <a:rPr lang="en-US" dirty="0"/>
              <a:t>If you need formatting help, use help </a:t>
            </a:r>
            <a:r>
              <a:rPr lang="en-US" dirty="0" err="1"/>
              <a:t>textread</a:t>
            </a:r>
            <a:r>
              <a:rPr lang="en-US" dirty="0"/>
              <a:t> or help f </a:t>
            </a:r>
            <a:r>
              <a:rPr lang="en-US" dirty="0" err="1"/>
              <a:t>printf</a:t>
            </a:r>
            <a:r>
              <a:rPr lang="en-US" dirty="0"/>
              <a:t>.</a:t>
            </a:r>
          </a:p>
          <a:p>
            <a:r>
              <a:rPr lang="en-US" dirty="0"/>
              <a:t>Below is an example of a data file — it has names, types, numbers, and yes or no labels.</a:t>
            </a:r>
          </a:p>
          <a:p>
            <a:r>
              <a:rPr lang="en-US" dirty="0"/>
              <a:t>You’ll often need to work with mixed data — so learning how to read from and write to files is essential in MATLAB workflows.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530BD2B3-2E5C-0EB5-C9DA-C4B954C0DB6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EAA169A-8AD2-406A-A53B-4707F2E3C0C6}" type="slidenum">
              <a:rPr lang="en-US" altLang="en-US"/>
              <a:pPr>
                <a:spcBef>
                  <a:spcPct val="0"/>
                </a:spcBef>
              </a:pPr>
              <a:t>26</a:t>
            </a:fld>
            <a:endParaRPr lang="en-US" altLang="en-US"/>
          </a:p>
        </p:txBody>
      </p:sp>
      <p:sp>
        <p:nvSpPr>
          <p:cNvPr id="55299" name="Rectangle 2">
            <a:extLst>
              <a:ext uri="{FF2B5EF4-FFF2-40B4-BE49-F238E27FC236}">
                <a16:creationId xmlns:a16="http://schemas.microsoft.com/office/drawing/2014/main" id="{BF89884B-11CF-8B86-D6A6-769FE6CE69B7}"/>
              </a:ext>
            </a:extLst>
          </p:cNvPr>
          <p:cNvSpPr>
            <a:spLocks noGrp="1" noRot="1" noChangeAspect="1" noChangeArrowheads="1" noTextEdit="1"/>
          </p:cNvSpPr>
          <p:nvPr>
            <p:ph type="sldImg"/>
          </p:nvPr>
        </p:nvSpPr>
        <p:spPr>
          <a:xfrm>
            <a:off x="381000" y="685800"/>
            <a:ext cx="6096000" cy="3429000"/>
          </a:xfrm>
          <a:ln/>
        </p:spPr>
      </p:sp>
      <p:sp>
        <p:nvSpPr>
          <p:cNvPr id="55300" name="Rectangle 3">
            <a:extLst>
              <a:ext uri="{FF2B5EF4-FFF2-40B4-BE49-F238E27FC236}">
                <a16:creationId xmlns:a16="http://schemas.microsoft.com/office/drawing/2014/main" id="{4338CEFA-B025-D234-6AFE-125361C7509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Let’s now learn how to read data files in MATLAB — both fully and partially.</a:t>
            </a:r>
          </a:p>
          <a:p>
            <a:r>
              <a:rPr lang="en-US" dirty="0"/>
              <a:t>To read an entire structured dataset, you first open the file using </a:t>
            </a:r>
            <a:r>
              <a:rPr lang="en-US" dirty="0" err="1"/>
              <a:t>fopen</a:t>
            </a:r>
            <a:r>
              <a:rPr lang="en-US" dirty="0"/>
              <a:t>, then use the </a:t>
            </a:r>
            <a:r>
              <a:rPr lang="en-US" dirty="0" err="1"/>
              <a:t>textread</a:t>
            </a:r>
            <a:r>
              <a:rPr lang="en-US" dirty="0"/>
              <a:t> function to extract data from all columns.</a:t>
            </a:r>
          </a:p>
          <a:p>
            <a:r>
              <a:rPr lang="en-US" dirty="0"/>
              <a:t>Each data type in the file corresponds to a format symbol — like %s for strings, %f for floating-point numbers, and %d for integers. MATLAB assigns each column to a variable automatically.</a:t>
            </a:r>
          </a:p>
          <a:p>
            <a:r>
              <a:rPr lang="en-US" dirty="0"/>
              <a:t>This works well when you need to load the whole dataset into memory — like names, types, values, and so on.</a:t>
            </a:r>
          </a:p>
          <a:p>
            <a:r>
              <a:rPr lang="en-US" dirty="0"/>
              <a:t>Now, if you only want to read part of the data — say just the first column — you can still use </a:t>
            </a:r>
            <a:r>
              <a:rPr lang="en-US" dirty="0" err="1"/>
              <a:t>textread</a:t>
            </a:r>
            <a:r>
              <a:rPr lang="en-US" dirty="0"/>
              <a:t>, but with asterisks added to the format string to skip over the columns you don’t need. MATLAB will still move through the file correctly, but it’ll only save the data you asked for.</a:t>
            </a:r>
          </a:p>
          <a:p>
            <a:r>
              <a:rPr lang="en-US" dirty="0"/>
              <a:t>This selective reading is great for reducing memory usage or focusing on relevant features.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DB7010AC-A329-2EDB-262C-86DCFE5C407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6A201F8-7BB5-48E6-ADC4-ED8F352E3ACA}" type="slidenum">
              <a:rPr lang="en-US" altLang="en-US"/>
              <a:pPr>
                <a:spcBef>
                  <a:spcPct val="0"/>
                </a:spcBef>
              </a:pPr>
              <a:t>27</a:t>
            </a:fld>
            <a:endParaRPr lang="en-US" altLang="en-US"/>
          </a:p>
        </p:txBody>
      </p:sp>
      <p:sp>
        <p:nvSpPr>
          <p:cNvPr id="59395" name="Rectangle 2">
            <a:extLst>
              <a:ext uri="{FF2B5EF4-FFF2-40B4-BE49-F238E27FC236}">
                <a16:creationId xmlns:a16="http://schemas.microsoft.com/office/drawing/2014/main" id="{C8E6F6BE-E093-1133-9F0D-A31252B09567}"/>
              </a:ext>
            </a:extLst>
          </p:cNvPr>
          <p:cNvSpPr>
            <a:spLocks noGrp="1" noRot="1" noChangeAspect="1" noChangeArrowheads="1" noTextEdit="1"/>
          </p:cNvSpPr>
          <p:nvPr>
            <p:ph type="sldImg"/>
          </p:nvPr>
        </p:nvSpPr>
        <p:spPr>
          <a:xfrm>
            <a:off x="381000" y="685800"/>
            <a:ext cx="6096000" cy="3429000"/>
          </a:xfrm>
          <a:ln/>
        </p:spPr>
      </p:sp>
      <p:sp>
        <p:nvSpPr>
          <p:cNvPr id="59396" name="Rectangle 3">
            <a:extLst>
              <a:ext uri="{FF2B5EF4-FFF2-40B4-BE49-F238E27FC236}">
                <a16:creationId xmlns:a16="http://schemas.microsoft.com/office/drawing/2014/main" id="{AB445AD4-9289-8534-5FF1-9C3E9F0F622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Sometimes you don’t need the full file — you just want a specific line. Maybe line two contains Joe’s entry, and that’s all you care about.</a:t>
            </a:r>
          </a:p>
          <a:p>
            <a:r>
              <a:rPr lang="en-US" dirty="0"/>
              <a:t>In this case, you can tell MATLAB to skip one line, and then read just one. You still use </a:t>
            </a:r>
            <a:r>
              <a:rPr lang="en-US" dirty="0" err="1"/>
              <a:t>textread</a:t>
            </a:r>
            <a:r>
              <a:rPr lang="en-US" dirty="0"/>
              <a:t>, but now with two extra options: the number of lines to read, and the number of header lines to skip.</a:t>
            </a:r>
          </a:p>
          <a:p>
            <a:r>
              <a:rPr lang="en-US" dirty="0"/>
              <a:t>This lets you directly target a record without loading everything — useful for indexed data, or when you’re debugging or sampling from a large file.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49302F4C-01A0-F296-5EAC-54ED1634CA8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4B6A6FD-7F0B-42FB-B1CE-0338B2B70A88}" type="slidenum">
              <a:rPr lang="en-US" altLang="en-US"/>
              <a:pPr>
                <a:spcBef>
                  <a:spcPct val="0"/>
                </a:spcBef>
              </a:pPr>
              <a:t>28</a:t>
            </a:fld>
            <a:endParaRPr lang="en-US" altLang="en-US"/>
          </a:p>
        </p:txBody>
      </p:sp>
      <p:sp>
        <p:nvSpPr>
          <p:cNvPr id="61443" name="Rectangle 2">
            <a:extLst>
              <a:ext uri="{FF2B5EF4-FFF2-40B4-BE49-F238E27FC236}">
                <a16:creationId xmlns:a16="http://schemas.microsoft.com/office/drawing/2014/main" id="{C6267F96-C089-4DDC-8DEA-ECD379A8BF95}"/>
              </a:ext>
            </a:extLst>
          </p:cNvPr>
          <p:cNvSpPr>
            <a:spLocks noGrp="1" noRot="1" noChangeAspect="1" noChangeArrowheads="1" noTextEdit="1"/>
          </p:cNvSpPr>
          <p:nvPr>
            <p:ph type="sldImg"/>
          </p:nvPr>
        </p:nvSpPr>
        <p:spPr>
          <a:xfrm>
            <a:off x="381000" y="685800"/>
            <a:ext cx="6096000" cy="3429000"/>
          </a:xfrm>
          <a:ln/>
        </p:spPr>
      </p:sp>
      <p:sp>
        <p:nvSpPr>
          <p:cNvPr id="61444" name="Rectangle 3">
            <a:extLst>
              <a:ext uri="{FF2B5EF4-FFF2-40B4-BE49-F238E27FC236}">
                <a16:creationId xmlns:a16="http://schemas.microsoft.com/office/drawing/2014/main" id="{1E61D410-1AC9-621C-0D3B-C5C4B3D384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So far we’ve looked at reading files — now let’s switch to writing.</a:t>
            </a:r>
          </a:p>
          <a:p>
            <a:r>
              <a:rPr lang="en-US" dirty="0"/>
              <a:t>To write data out, open a file in write mode using </a:t>
            </a:r>
            <a:r>
              <a:rPr lang="en-US" dirty="0" err="1"/>
              <a:t>fopen</a:t>
            </a:r>
            <a:r>
              <a:rPr lang="en-US" dirty="0"/>
              <a:t>. Then use </a:t>
            </a:r>
            <a:r>
              <a:rPr lang="en-US" dirty="0" err="1"/>
              <a:t>fprintf</a:t>
            </a:r>
            <a:r>
              <a:rPr lang="en-US" dirty="0"/>
              <a:t> to format the output line, inserting variables in the order you want them saved.</a:t>
            </a:r>
          </a:p>
          <a:p>
            <a:r>
              <a:rPr lang="en-US" dirty="0"/>
              <a:t>For example, you can save name, type, and numerical values all in one line. And as always, once writing is done, make sure to close the file with </a:t>
            </a:r>
            <a:r>
              <a:rPr lang="en-US" dirty="0" err="1"/>
              <a:t>fclose</a:t>
            </a:r>
            <a:r>
              <a:rPr lang="en-US" dirty="0"/>
              <a:t>.</a:t>
            </a:r>
          </a:p>
          <a:p>
            <a:r>
              <a:rPr lang="en-US" dirty="0"/>
              <a:t>This gives you full control over the format, spacing, and layout of your data. Very useful when preparing results for review, or generating output for other software to read.</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a16="http://schemas.microsoft.com/office/drawing/2014/main" id="{F73F3584-ABEF-E798-CB6E-856EFFAE724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94F8A18-47D4-440E-878B-8BD34E554E24}" type="slidenum">
              <a:rPr lang="en-US" altLang="en-US"/>
              <a:pPr>
                <a:spcBef>
                  <a:spcPct val="0"/>
                </a:spcBef>
              </a:pPr>
              <a:t>29</a:t>
            </a:fld>
            <a:endParaRPr lang="en-US" altLang="en-US"/>
          </a:p>
        </p:txBody>
      </p:sp>
      <p:sp>
        <p:nvSpPr>
          <p:cNvPr id="63491" name="Rectangle 2">
            <a:extLst>
              <a:ext uri="{FF2B5EF4-FFF2-40B4-BE49-F238E27FC236}">
                <a16:creationId xmlns:a16="http://schemas.microsoft.com/office/drawing/2014/main" id="{B8B7FB2E-06F7-FA64-E612-5127F6B09701}"/>
              </a:ext>
            </a:extLst>
          </p:cNvPr>
          <p:cNvSpPr>
            <a:spLocks noGrp="1" noRot="1" noChangeAspect="1" noChangeArrowheads="1" noTextEdit="1"/>
          </p:cNvSpPr>
          <p:nvPr>
            <p:ph type="sldImg"/>
          </p:nvPr>
        </p:nvSpPr>
        <p:spPr>
          <a:xfrm>
            <a:off x="381000" y="685800"/>
            <a:ext cx="6096000" cy="3429000"/>
          </a:xfrm>
          <a:ln/>
        </p:spPr>
      </p:sp>
      <p:sp>
        <p:nvSpPr>
          <p:cNvPr id="63492" name="Rectangle 3">
            <a:extLst>
              <a:ext uri="{FF2B5EF4-FFF2-40B4-BE49-F238E27FC236}">
                <a16:creationId xmlns:a16="http://schemas.microsoft.com/office/drawing/2014/main" id="{B487FEC8-8FEB-8553-BCF0-5FF6E49FF97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Next, let’s see how to keep a record of your work using the diary command.</a:t>
            </a:r>
          </a:p>
          <a:p>
            <a:r>
              <a:rPr lang="en-US" dirty="0"/>
              <a:t>Start with diary followed by a filename. From that point on, everything you type and everything MATLAB prints will be saved in a log file. Once you’re done, stop the recording by typing diary off.</a:t>
            </a:r>
          </a:p>
          <a:p>
            <a:r>
              <a:rPr lang="en-US" dirty="0"/>
              <a:t>This is great for tracking your workflow, recording sessions, or saving what you’ve done for future reference or reporting.</a:t>
            </a:r>
          </a:p>
          <a:p>
            <a:r>
              <a:rPr lang="en-US" dirty="0"/>
              <a:t>Now, another useful tool is timing. If you want to measure how long your code takes to run, just put tic before the commands, and toc after them. MATLAB will show you the elapsed time in seconds.</a:t>
            </a:r>
          </a:p>
          <a:p>
            <a:r>
              <a:rPr lang="en-US" dirty="0"/>
              <a:t>This helps you compare different methods and optimize performance.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me address a common issue students often encounter early on — installation problems with MATLAB.</a:t>
            </a:r>
          </a:p>
          <a:p>
            <a:r>
              <a:rPr lang="en-US" dirty="0"/>
              <a:t>Here’s a message I received from a student. He was unable to install MATLAB on his computer because of authentication issues with CAS — something that happens occasionally, especially at the beginning of the semester. The good news is that this is fixable, and you’re not alone.</a:t>
            </a:r>
          </a:p>
          <a:p>
            <a:r>
              <a:rPr lang="en-US" dirty="0"/>
              <a:t>If you experience something similar, please reach out early. Visit the RPI Help Center, and they’ll assist you with installing MATLAB. And of course, please feel free to contact me or the teaching assistant — we’re here to help.</a:t>
            </a:r>
          </a:p>
        </p:txBody>
      </p:sp>
      <p:sp>
        <p:nvSpPr>
          <p:cNvPr id="4" name="Slide Number Placeholder 3"/>
          <p:cNvSpPr>
            <a:spLocks noGrp="1"/>
          </p:cNvSpPr>
          <p:nvPr>
            <p:ph type="sldNum" sz="quarter" idx="5"/>
          </p:nvPr>
        </p:nvSpPr>
        <p:spPr/>
        <p:txBody>
          <a:bodyPr/>
          <a:lstStyle/>
          <a:p>
            <a:fld id="{9F30534E-9FB8-46AE-8E3B-5675B268AE6A}" type="slidenum">
              <a:rPr lang="en-US" smtClean="0"/>
              <a:pPr/>
              <a:t>3</a:t>
            </a:fld>
            <a:endParaRPr lang="en-US"/>
          </a:p>
        </p:txBody>
      </p:sp>
    </p:spTree>
    <p:extLst>
      <p:ext uri="{BB962C8B-B14F-4D97-AF65-F5344CB8AC3E}">
        <p14:creationId xmlns:p14="http://schemas.microsoft.com/office/powerpoint/2010/main" val="12311322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One of the key ideas in MATLAB is that everything is a matrix.</a:t>
            </a:r>
          </a:p>
          <a:p>
            <a:r>
              <a:rPr lang="en-US" dirty="0"/>
              <a:t>A single number? That’s just a one-by-one matrix.</a:t>
            </a:r>
            <a:br>
              <a:rPr lang="en-US" dirty="0"/>
            </a:br>
            <a:r>
              <a:rPr lang="en-US" dirty="0"/>
              <a:t>A row of numbers is a row vector. A column is a column vector.</a:t>
            </a:r>
            <a:br>
              <a:rPr lang="en-US" dirty="0"/>
            </a:br>
            <a:r>
              <a:rPr lang="en-US" dirty="0"/>
              <a:t>And an image? That’s a two-dimensional matrix.</a:t>
            </a:r>
            <a:br>
              <a:rPr lang="en-US" dirty="0"/>
            </a:br>
            <a:r>
              <a:rPr lang="en-US" dirty="0"/>
              <a:t>If it’s in color, it becomes three-dimensional — width, height, and color channels.</a:t>
            </a:r>
          </a:p>
          <a:p>
            <a:r>
              <a:rPr lang="en-US" dirty="0"/>
              <a:t>This matrix mindset makes MATLAB powerful and consistent across tasks — whether you're doing math, image processing, or even machine learning.</a:t>
            </a:r>
          </a:p>
          <a:p>
            <a:r>
              <a:rPr lang="en-US" dirty="0"/>
              <a:t>Now, let’s talk about indexing. If you have a matrix A:</a:t>
            </a:r>
            <a:br>
              <a:rPr lang="en-US" dirty="0"/>
            </a:br>
            <a:r>
              <a:rPr lang="en-US" dirty="0"/>
              <a:t>A of </a:t>
            </a:r>
            <a:r>
              <a:rPr lang="en-US" dirty="0" err="1"/>
              <a:t>i</a:t>
            </a:r>
            <a:r>
              <a:rPr lang="en-US" dirty="0"/>
              <a:t> comma j gives the element in row </a:t>
            </a:r>
            <a:r>
              <a:rPr lang="en-US" dirty="0" err="1"/>
              <a:t>i</a:t>
            </a:r>
            <a:r>
              <a:rPr lang="en-US" dirty="0"/>
              <a:t> and column j.</a:t>
            </a:r>
            <a:br>
              <a:rPr lang="en-US" dirty="0"/>
            </a:br>
            <a:r>
              <a:rPr lang="en-US" dirty="0"/>
              <a:t>A of </a:t>
            </a:r>
            <a:r>
              <a:rPr lang="en-US" dirty="0" err="1"/>
              <a:t>i</a:t>
            </a:r>
            <a:r>
              <a:rPr lang="en-US" dirty="0"/>
              <a:t> comma colon gives the entire </a:t>
            </a:r>
            <a:r>
              <a:rPr lang="en-US" dirty="0" err="1"/>
              <a:t>i-th</a:t>
            </a:r>
            <a:r>
              <a:rPr lang="en-US" dirty="0"/>
              <a:t> row.</a:t>
            </a:r>
            <a:br>
              <a:rPr lang="en-US" dirty="0"/>
            </a:br>
            <a:r>
              <a:rPr lang="en-US" dirty="0"/>
              <a:t>A of colon comma j gives the whole j-</a:t>
            </a:r>
            <a:r>
              <a:rPr lang="en-US" dirty="0" err="1"/>
              <a:t>th</a:t>
            </a:r>
            <a:r>
              <a:rPr lang="en-US" dirty="0"/>
              <a:t> column.</a:t>
            </a:r>
          </a:p>
          <a:p>
            <a:r>
              <a:rPr lang="en-US" dirty="0"/>
              <a:t>You can reshape matrices, slice out parts, or use logical masks to filter data.</a:t>
            </a:r>
          </a:p>
          <a:p>
            <a:r>
              <a:rPr lang="en-US" dirty="0"/>
              <a:t>To modify the matrix, use expressions like A plus five — which adds five to every element.</a:t>
            </a:r>
            <a:br>
              <a:rPr lang="en-US" dirty="0"/>
            </a:br>
            <a:r>
              <a:rPr lang="en-US" dirty="0"/>
              <a:t>Or A dot star B — for element-by-element multiplication.</a:t>
            </a:r>
          </a:p>
          <a:p>
            <a:r>
              <a:rPr lang="en-US" dirty="0"/>
              <a:t>This is the foundation of MATLAB — matrix thinking in everything you do</a:t>
            </a: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In MATLAB, you can do both matrix and element-wise operations — and the difference is all in the dot.</a:t>
            </a:r>
          </a:p>
          <a:p>
            <a:r>
              <a:rPr lang="en-US" dirty="0"/>
              <a:t>“A times B” — with a single star — means matrix multiplication.</a:t>
            </a:r>
            <a:br>
              <a:rPr lang="en-US" dirty="0"/>
            </a:br>
            <a:r>
              <a:rPr lang="en-US" dirty="0"/>
              <a:t>“A dot star B” — with a dot — means multiply element by element.</a:t>
            </a:r>
          </a:p>
          <a:p>
            <a:r>
              <a:rPr lang="en-US" dirty="0"/>
              <a:t>Same goes for powers and division.</a:t>
            </a:r>
            <a:br>
              <a:rPr lang="en-US" dirty="0"/>
            </a:br>
            <a:r>
              <a:rPr lang="en-US" dirty="0"/>
              <a:t>“A caret 2” raises the matrix to a power.</a:t>
            </a:r>
            <a:br>
              <a:rPr lang="en-US" dirty="0"/>
            </a:br>
            <a:r>
              <a:rPr lang="en-US" dirty="0"/>
              <a:t>“A dot caret 2” squares each element.</a:t>
            </a:r>
            <a:br>
              <a:rPr lang="en-US" dirty="0"/>
            </a:br>
            <a:r>
              <a:rPr lang="en-US" dirty="0"/>
              <a:t>And for division, “A divided by B” solves equations, while “A dot slash B” divides element-wise.</a:t>
            </a:r>
          </a:p>
          <a:p>
            <a:r>
              <a:rPr lang="en-US" dirty="0"/>
              <a:t>These small differences are key when working with data, equations, or signals in MATLAB.</a:t>
            </a: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Whenever you can, avoid loops — and write in matrix form.</a:t>
            </a:r>
          </a:p>
          <a:p>
            <a:r>
              <a:rPr lang="en-US" dirty="0"/>
              <a:t>Instead of looping to square elements, just write “A dot caret 2”.</a:t>
            </a:r>
          </a:p>
          <a:p>
            <a:r>
              <a:rPr lang="en-US" dirty="0"/>
              <a:t>Want row-wise sums? Use “sum of A, comma 2”.</a:t>
            </a:r>
          </a:p>
          <a:p>
            <a:r>
              <a:rPr lang="en-US" dirty="0"/>
              <a:t>Need probabilities per row? Divide each row by its total using matrix broadcasting — it’s cleaner and faster than nested loops.</a:t>
            </a:r>
          </a:p>
        </p:txBody>
      </p:sp>
      <p:sp>
        <p:nvSpPr>
          <p:cNvPr id="4" name="Slide Number Placeholder 3"/>
          <p:cNvSpPr>
            <a:spLocks noGrp="1"/>
          </p:cNvSpPr>
          <p:nvPr>
            <p:ph type="sldNum" sz="quarter" idx="5"/>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The peaks function creates a sample surface. Use mesh to visualize it.</a:t>
            </a:r>
          </a:p>
          <a:p>
            <a:r>
              <a:rPr lang="en-US" dirty="0"/>
              <a:t>To smooth it out, create a finer grid with </a:t>
            </a:r>
            <a:r>
              <a:rPr lang="en-US" dirty="0" err="1"/>
              <a:t>meshgrid</a:t>
            </a:r>
            <a:r>
              <a:rPr lang="en-US" dirty="0"/>
              <a:t>, and use interp2 to estimate new Z-values.</a:t>
            </a:r>
          </a:p>
          <a:p>
            <a:r>
              <a:rPr lang="en-US" dirty="0"/>
              <a:t>This technique is useful in graphics, simulations, and image processing — anytime you want smoother, higher-resolution data.</a:t>
            </a:r>
          </a:p>
        </p:txBody>
      </p:sp>
      <p:sp>
        <p:nvSpPr>
          <p:cNvPr id="4" name="Slide Number Placeholder 3"/>
          <p:cNvSpPr>
            <a:spLocks noGrp="1"/>
          </p:cNvSpPr>
          <p:nvPr>
            <p:ph type="sldNum" sz="quarter" idx="5"/>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Here’s how we morph faces using matrix tools.</a:t>
            </a:r>
          </a:p>
          <a:p>
            <a:r>
              <a:rPr lang="en-US" dirty="0"/>
              <a:t>We warp two face images using interpolation on each color channel. Then blend them using a weighted average — with alpha controlling the mix.</a:t>
            </a:r>
          </a:p>
          <a:p>
            <a:r>
              <a:rPr lang="en-US" dirty="0"/>
              <a:t>To detect unusual pixels, we reshape the image and compute the </a:t>
            </a:r>
            <a:r>
              <a:rPr lang="en-US" dirty="0" err="1"/>
              <a:t>Mahalanobis</a:t>
            </a:r>
            <a:r>
              <a:rPr lang="en-US" dirty="0"/>
              <a:t> distance from a reference color.</a:t>
            </a:r>
          </a:p>
          <a:p>
            <a:r>
              <a:rPr lang="en-US" dirty="0"/>
              <a:t>Next, we create a binary mask by thresholding the distance, and apply a median filter to clean it up.</a:t>
            </a:r>
          </a:p>
          <a:p>
            <a:r>
              <a:rPr lang="en-US" dirty="0"/>
              <a:t>It’s a compact example of how MATLAB combines image warping, statistics, and filtering — all with matrices.</a:t>
            </a: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This example shows how plot resolution affects curve smoothness.</a:t>
            </a:r>
          </a:p>
          <a:p>
            <a:r>
              <a:rPr lang="en-US" dirty="0"/>
              <a:t>In a loop, we increase the number of x-values using </a:t>
            </a:r>
            <a:r>
              <a:rPr lang="en-US" dirty="0" err="1"/>
              <a:t>linspace</a:t>
            </a:r>
            <a:r>
              <a:rPr lang="en-US" dirty="0"/>
              <a:t>, then compute y equals x over one plus x squared.</a:t>
            </a:r>
          </a:p>
          <a:p>
            <a:r>
              <a:rPr lang="en-US" dirty="0"/>
              <a:t>We plot each result in a subplot grid, with labels and titles showing the resolution.</a:t>
            </a:r>
          </a:p>
          <a:p>
            <a:r>
              <a:rPr lang="en-US" dirty="0"/>
              <a:t>With each pause, you can see the graph getting smoother — a great way to visualize the impact of sampling density.</a:t>
            </a: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FD398C84-1A9C-31FB-E02C-D771B6197AA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7CF08B5-6927-40B5-BD96-ED430D02D499}" type="slidenum">
              <a:rPr lang="en-US" altLang="en-US"/>
              <a:pPr>
                <a:spcBef>
                  <a:spcPct val="0"/>
                </a:spcBef>
              </a:pPr>
              <a:t>36</a:t>
            </a:fld>
            <a:endParaRPr lang="en-US" altLang="en-US"/>
          </a:p>
        </p:txBody>
      </p:sp>
      <p:sp>
        <p:nvSpPr>
          <p:cNvPr id="67587" name="Rectangle 2">
            <a:extLst>
              <a:ext uri="{FF2B5EF4-FFF2-40B4-BE49-F238E27FC236}">
                <a16:creationId xmlns:a16="http://schemas.microsoft.com/office/drawing/2014/main" id="{95C51D4A-7FEF-EF4D-568A-20E9481BB956}"/>
              </a:ext>
            </a:extLst>
          </p:cNvPr>
          <p:cNvSpPr>
            <a:spLocks noGrp="1" noRot="1" noChangeAspect="1" noChangeArrowheads="1" noTextEdit="1"/>
          </p:cNvSpPr>
          <p:nvPr>
            <p:ph type="sldImg"/>
          </p:nvPr>
        </p:nvSpPr>
        <p:spPr>
          <a:xfrm>
            <a:off x="381000" y="685800"/>
            <a:ext cx="6096000" cy="3429000"/>
          </a:xfrm>
          <a:ln/>
        </p:spPr>
      </p:sp>
      <p:sp>
        <p:nvSpPr>
          <p:cNvPr id="67588" name="Rectangle 3">
            <a:extLst>
              <a:ext uri="{FF2B5EF4-FFF2-40B4-BE49-F238E27FC236}">
                <a16:creationId xmlns:a16="http://schemas.microsoft.com/office/drawing/2014/main" id="{562EB5C4-22E2-1199-B46B-4403BEA9062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Let’s talk about the two main types of files you’ll create in MATLAB — scripts and functions.</a:t>
            </a:r>
          </a:p>
          <a:p>
            <a:r>
              <a:rPr lang="en-US" dirty="0"/>
              <a:t>Scripts are simple. They run a series of commands and use variables already in your workspace. You don’t pass anything in, and they don’t return anything out. They’re great for quick experiments or automation.</a:t>
            </a:r>
          </a:p>
          <a:p>
            <a:r>
              <a:rPr lang="en-US" dirty="0"/>
              <a:t>Functions, on the other hand, are more structured. You give them inputs, and they return outputs. Inside a function, all variables are local — meaning they don’t interfere with anything else in your workspace.</a:t>
            </a:r>
          </a:p>
          <a:p>
            <a:r>
              <a:rPr lang="en-US" dirty="0"/>
              <a:t>Knowing when to use a script or a function is key to writing clean, reliable code.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A5C5D70C-0178-AB68-C1C7-9E6A3051746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E86AF44-BD75-4987-B9EA-2ADC9614E902}" type="slidenum">
              <a:rPr lang="en-US" altLang="en-US"/>
              <a:pPr>
                <a:spcBef>
                  <a:spcPct val="0"/>
                </a:spcBef>
              </a:pPr>
              <a:t>37</a:t>
            </a:fld>
            <a:endParaRPr lang="en-US" altLang="en-US"/>
          </a:p>
        </p:txBody>
      </p:sp>
      <p:sp>
        <p:nvSpPr>
          <p:cNvPr id="69635" name="Rectangle 2">
            <a:extLst>
              <a:ext uri="{FF2B5EF4-FFF2-40B4-BE49-F238E27FC236}">
                <a16:creationId xmlns:a16="http://schemas.microsoft.com/office/drawing/2014/main" id="{96C70083-D09D-6854-4DF2-4C77CE72DBDC}"/>
              </a:ext>
            </a:extLst>
          </p:cNvPr>
          <p:cNvSpPr>
            <a:spLocks noGrp="1" noRot="1" noChangeAspect="1" noChangeArrowheads="1" noTextEdit="1"/>
          </p:cNvSpPr>
          <p:nvPr>
            <p:ph type="sldImg"/>
          </p:nvPr>
        </p:nvSpPr>
        <p:spPr>
          <a:xfrm>
            <a:off x="381000" y="685800"/>
            <a:ext cx="6096000" cy="3429000"/>
          </a:xfrm>
          <a:ln/>
        </p:spPr>
      </p:sp>
      <p:sp>
        <p:nvSpPr>
          <p:cNvPr id="69636" name="Rectangle 3">
            <a:extLst>
              <a:ext uri="{FF2B5EF4-FFF2-40B4-BE49-F238E27FC236}">
                <a16:creationId xmlns:a16="http://schemas.microsoft.com/office/drawing/2014/main" id="{4A955003-D813-DBF4-C997-4B972308FFE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Here’s a basic function example — one that calculates the area and circumference of a circle.</a:t>
            </a:r>
          </a:p>
          <a:p>
            <a:r>
              <a:rPr lang="en-US" dirty="0"/>
              <a:t>We define a function called circle that takes one input: the radius. Inside, we calculate the area as pi times radius squared, and the circumference as two times pi times the radius.</a:t>
            </a:r>
          </a:p>
          <a:p>
            <a:r>
              <a:rPr lang="en-US" dirty="0"/>
              <a:t>Save this in a file named circle dot m.</a:t>
            </a:r>
          </a:p>
          <a:p>
            <a:r>
              <a:rPr lang="en-US" dirty="0"/>
              <a:t>Now, to use this function, we write a script. For example, if the radius is 7, we call the function with that value and display the result using disp.</a:t>
            </a:r>
          </a:p>
          <a:p>
            <a:r>
              <a:rPr lang="en-US" dirty="0"/>
              <a:t>You’d save this script as </a:t>
            </a:r>
            <a:r>
              <a:rPr lang="en-US" dirty="0" err="1"/>
              <a:t>myscript</a:t>
            </a:r>
            <a:r>
              <a:rPr lang="en-US" dirty="0"/>
              <a:t> dot m.</a:t>
            </a:r>
          </a:p>
          <a:p>
            <a:r>
              <a:rPr lang="en-US" dirty="0"/>
              <a:t>This is how functions and scripts work together. You build reusable tools with functions and run them from scripts.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93181E45-78F5-FA89-8393-F3C1AFD521FB}"/>
              </a:ext>
            </a:extLst>
          </p:cNvPr>
          <p:cNvSpPr>
            <a:spLocks noGrp="1" noRot="1" noChangeAspect="1" noTextEdit="1"/>
          </p:cNvSpPr>
          <p:nvPr>
            <p:ph type="sldImg"/>
          </p:nvPr>
        </p:nvSpPr>
        <p:spPr>
          <a:xfrm>
            <a:off x="381000" y="685800"/>
            <a:ext cx="6096000" cy="3429000"/>
          </a:xfrm>
          <a:ln/>
        </p:spPr>
      </p:sp>
      <p:sp>
        <p:nvSpPr>
          <p:cNvPr id="75779" name="Notes Placeholder 2">
            <a:extLst>
              <a:ext uri="{FF2B5EF4-FFF2-40B4-BE49-F238E27FC236}">
                <a16:creationId xmlns:a16="http://schemas.microsoft.com/office/drawing/2014/main" id="{84C5A69D-6D94-52B8-72D6-B13C438C8C62}"/>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Let’s try a simple numerical task: summing one over </a:t>
            </a:r>
            <a:r>
              <a:rPr lang="en-US" dirty="0" err="1"/>
              <a:t>i</a:t>
            </a:r>
            <a:r>
              <a:rPr lang="en-US" dirty="0"/>
              <a:t> squared, from </a:t>
            </a:r>
            <a:r>
              <a:rPr lang="en-US" dirty="0" err="1"/>
              <a:t>i</a:t>
            </a:r>
            <a:r>
              <a:rPr lang="en-US" dirty="0"/>
              <a:t> equals 1 to 10.</a:t>
            </a:r>
          </a:p>
          <a:p>
            <a:r>
              <a:rPr lang="en-US" dirty="0"/>
              <a:t>We can do this two ways — forward, starting from </a:t>
            </a:r>
            <a:r>
              <a:rPr lang="en-US" dirty="0" err="1"/>
              <a:t>i</a:t>
            </a:r>
            <a:r>
              <a:rPr lang="en-US" dirty="0"/>
              <a:t> equals 1, or backward, starting from </a:t>
            </a:r>
            <a:r>
              <a:rPr lang="en-US" dirty="0" err="1"/>
              <a:t>i</a:t>
            </a:r>
            <a:r>
              <a:rPr lang="en-US" dirty="0"/>
              <a:t> equals 10.</a:t>
            </a:r>
          </a:p>
          <a:p>
            <a:r>
              <a:rPr lang="en-US" dirty="0"/>
              <a:t>The code is nearly identical, just with the loop going in reverse.</a:t>
            </a:r>
          </a:p>
          <a:p>
            <a:r>
              <a:rPr lang="en-US" dirty="0"/>
              <a:t>Now, in theory, both results should be the same. But because of floating-point rounding, the order can make a small difference. This is a great example of how numerical stability matters — especially in scientific computing.</a:t>
            </a:r>
          </a:p>
        </p:txBody>
      </p:sp>
      <p:sp>
        <p:nvSpPr>
          <p:cNvPr id="75780" name="Slide Number Placeholder 3">
            <a:extLst>
              <a:ext uri="{FF2B5EF4-FFF2-40B4-BE49-F238E27FC236}">
                <a16:creationId xmlns:a16="http://schemas.microsoft.com/office/drawing/2014/main" id="{D7572FB1-7B6C-2AAC-9C7D-DEE4B2E8472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C706A0B-7DBA-4A5E-BC5A-585F1867B98F}" type="slidenum">
              <a:rPr lang="en-US" altLang="en-US"/>
              <a:pPr>
                <a:spcBef>
                  <a:spcPct val="0"/>
                </a:spcBef>
              </a:pPr>
              <a:t>38</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D62E462B-F8AB-5831-B03B-8B429115364C}"/>
              </a:ext>
            </a:extLst>
          </p:cNvPr>
          <p:cNvSpPr>
            <a:spLocks noGrp="1" noRot="1" noChangeAspect="1" noTextEdit="1"/>
          </p:cNvSpPr>
          <p:nvPr>
            <p:ph type="sldImg"/>
          </p:nvPr>
        </p:nvSpPr>
        <p:spPr>
          <a:xfrm>
            <a:off x="381000" y="685800"/>
            <a:ext cx="6096000" cy="3429000"/>
          </a:xfrm>
          <a:ln/>
        </p:spPr>
      </p:sp>
      <p:sp>
        <p:nvSpPr>
          <p:cNvPr id="79875" name="Notes Placeholder 2">
            <a:extLst>
              <a:ext uri="{FF2B5EF4-FFF2-40B4-BE49-F238E27FC236}">
                <a16:creationId xmlns:a16="http://schemas.microsoft.com/office/drawing/2014/main" id="{BD691676-DA46-D78A-E97F-B9A021C93BE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Now let’s write our own matrix multiplication function — no built-in functions allowed.</a:t>
            </a:r>
          </a:p>
          <a:p>
            <a:r>
              <a:rPr lang="en-US" dirty="0"/>
              <a:t>We create a function called </a:t>
            </a:r>
            <a:r>
              <a:rPr lang="en-US" dirty="0" err="1"/>
              <a:t>matrix_multiply</a:t>
            </a:r>
            <a:r>
              <a:rPr lang="en-US" dirty="0"/>
              <a:t> that takes two square matrices and a size n.</a:t>
            </a:r>
          </a:p>
          <a:p>
            <a:r>
              <a:rPr lang="en-US" dirty="0"/>
              <a:t>Using three nested loops, we compute the product row by row and column by column. For each entry in the result, we take a dot product between a row of A and a column of B.</a:t>
            </a:r>
          </a:p>
          <a:p>
            <a:r>
              <a:rPr lang="en-US" dirty="0"/>
              <a:t>This hands-on approach shows exactly how matrix multiplication works under the hood — which is important to understand before we talk about optimization.</a:t>
            </a:r>
          </a:p>
        </p:txBody>
      </p:sp>
      <p:sp>
        <p:nvSpPr>
          <p:cNvPr id="79876" name="Slide Number Placeholder 3">
            <a:extLst>
              <a:ext uri="{FF2B5EF4-FFF2-40B4-BE49-F238E27FC236}">
                <a16:creationId xmlns:a16="http://schemas.microsoft.com/office/drawing/2014/main" id="{CBB51F18-4828-0BE7-511A-83AD1EF44950}"/>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AF1F2D57-CB24-4B57-9AC9-A6294DD29180}" type="slidenum">
              <a:rPr lang="en-US" altLang="en-US"/>
              <a:pPr>
                <a:spcBef>
                  <a:spcPct val="0"/>
                </a:spcBef>
              </a:pPr>
              <a:t>39</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you're unable to install MATLAB on your own machine, don’t worry — you still have options.</a:t>
            </a:r>
          </a:p>
          <a:p>
            <a:r>
              <a:rPr lang="en-US" dirty="0"/>
              <a:t>One solution is MATLAB Online, a browser-based version provided by MathWorks. You can access it from any modern browser without installing anything on your device. Just search “run MATLAB online,” and you’ll find the link right away.</a:t>
            </a:r>
          </a:p>
          <a:p>
            <a:r>
              <a:rPr lang="en-US" dirty="0"/>
              <a:t>Another option is Octave Online. It’s a free, open-source alternative that supports many MATLAB commands. While it doesn’t include all the advanced toolboxes, it’s good enough for our assignments.</a:t>
            </a:r>
          </a:p>
          <a:p>
            <a:r>
              <a:rPr lang="en-US" dirty="0"/>
              <a:t>So remember, lack of installation shouldn’t be a blocker preventing you from doing homework. There are various ways to stay engaged and complete your tasks — all you need is a browser and a willingness.</a:t>
            </a:r>
          </a:p>
        </p:txBody>
      </p:sp>
      <p:sp>
        <p:nvSpPr>
          <p:cNvPr id="4" name="Slide Number Placeholder 3"/>
          <p:cNvSpPr>
            <a:spLocks noGrp="1"/>
          </p:cNvSpPr>
          <p:nvPr>
            <p:ph type="sldNum" sz="quarter" idx="5"/>
          </p:nvPr>
        </p:nvSpPr>
        <p:spPr/>
        <p:txBody>
          <a:bodyPr/>
          <a:lstStyle/>
          <a:p>
            <a:fld id="{9F30534E-9FB8-46AE-8E3B-5675B268AE6A}" type="slidenum">
              <a:rPr lang="en-US" smtClean="0"/>
              <a:pPr/>
              <a:t>4</a:t>
            </a:fld>
            <a:endParaRPr lang="en-US"/>
          </a:p>
        </p:txBody>
      </p:sp>
    </p:spTree>
    <p:extLst>
      <p:ext uri="{BB962C8B-B14F-4D97-AF65-F5344CB8AC3E}">
        <p14:creationId xmlns:p14="http://schemas.microsoft.com/office/powerpoint/2010/main" val="27895773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a:extLst>
              <a:ext uri="{FF2B5EF4-FFF2-40B4-BE49-F238E27FC236}">
                <a16:creationId xmlns:a16="http://schemas.microsoft.com/office/drawing/2014/main" id="{AF86B809-A708-936F-BE84-E4B831DD912E}"/>
              </a:ext>
            </a:extLst>
          </p:cNvPr>
          <p:cNvSpPr>
            <a:spLocks noGrp="1" noRot="1" noChangeAspect="1" noTextEdit="1"/>
          </p:cNvSpPr>
          <p:nvPr>
            <p:ph type="sldImg"/>
          </p:nvPr>
        </p:nvSpPr>
        <p:spPr>
          <a:xfrm>
            <a:off x="381000" y="685800"/>
            <a:ext cx="6096000" cy="3429000"/>
          </a:xfrm>
          <a:ln/>
        </p:spPr>
      </p:sp>
      <p:sp>
        <p:nvSpPr>
          <p:cNvPr id="83971" name="Notes Placeholder 2">
            <a:extLst>
              <a:ext uri="{FF2B5EF4-FFF2-40B4-BE49-F238E27FC236}">
                <a16:creationId xmlns:a16="http://schemas.microsoft.com/office/drawing/2014/main" id="{EA507DB0-1059-B3A0-53AE-D9502C1E8CB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To test our new function, we write a quick script.</a:t>
            </a:r>
          </a:p>
          <a:p>
            <a:r>
              <a:rPr lang="en-US" dirty="0"/>
              <a:t>We choose a matrix size n, generate two random n-by-n matrices A and B, and call our </a:t>
            </a:r>
            <a:r>
              <a:rPr lang="en-US" dirty="0" err="1"/>
              <a:t>matrix_multiply</a:t>
            </a:r>
            <a:r>
              <a:rPr lang="en-US" dirty="0"/>
              <a:t> function to compute the result.</a:t>
            </a:r>
          </a:p>
          <a:p>
            <a:r>
              <a:rPr lang="en-US" dirty="0"/>
              <a:t>You can also compare it to MATLAB’s built-in multiplication to check for accuracy.</a:t>
            </a:r>
          </a:p>
          <a:p>
            <a:r>
              <a:rPr lang="en-US" dirty="0"/>
              <a:t>And here’s something to think about — this triple-loop method works, but it’s not fast. Later on, we’ll talk about how to rewrite this using vectorized operations to make it much more efficient.</a:t>
            </a:r>
          </a:p>
        </p:txBody>
      </p:sp>
      <p:sp>
        <p:nvSpPr>
          <p:cNvPr id="83972" name="Slide Number Placeholder 3">
            <a:extLst>
              <a:ext uri="{FF2B5EF4-FFF2-40B4-BE49-F238E27FC236}">
                <a16:creationId xmlns:a16="http://schemas.microsoft.com/office/drawing/2014/main" id="{CB4F81DB-CCB7-1401-E304-AC45C5F4212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487A07C-8CA7-46A7-BBF5-0F3EDE60109C}" type="slidenum">
              <a:rPr lang="en-US" altLang="en-US"/>
              <a:pPr>
                <a:spcBef>
                  <a:spcPct val="0"/>
                </a:spcBef>
              </a:pPr>
              <a:t>40</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Now let’s look at a real-world scientific task — measuring how stars move.</a:t>
            </a:r>
          </a:p>
          <a:p>
            <a:r>
              <a:rPr lang="en-US" dirty="0"/>
              <a:t>We start with spectral data from a star. It includes many wavelengths, evenly spaced. The key is to find a feature called the Hydrogen-alpha line. If that line shifts, the star is moving — either away or toward us.</a:t>
            </a:r>
          </a:p>
          <a:p>
            <a:r>
              <a:rPr lang="en-US" dirty="0"/>
              <a:t>With MATLAB, we’ll identify that line, calculate how much it’s shifted, and then use the Doppler formula to estimate the star’s speed.</a:t>
            </a:r>
          </a:p>
        </p:txBody>
      </p:sp>
      <p:sp>
        <p:nvSpPr>
          <p:cNvPr id="4" name="Slide Number Placeholder 3"/>
          <p:cNvSpPr>
            <a:spLocks noGrp="1"/>
          </p:cNvSpPr>
          <p:nvPr>
            <p:ph type="sldNum" sz="quarter" idx="5"/>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Here’s how we do that in MATLAB.</a:t>
            </a:r>
          </a:p>
          <a:p>
            <a:r>
              <a:rPr lang="en-US" dirty="0"/>
              <a:t>First, we compute the wavelength range using the start point, number of data points, and spacing. Then, we build a vector of wavelengths.</a:t>
            </a:r>
          </a:p>
          <a:p>
            <a:r>
              <a:rPr lang="en-US" dirty="0"/>
              <a:t>Next, we plot the spectrum and locate the lowest point — which marks the Hydrogen-alpha line. Its position gives us the shifted wavelength.</a:t>
            </a:r>
          </a:p>
          <a:p>
            <a:r>
              <a:rPr lang="en-US" dirty="0"/>
              <a:t>Using the Doppler shift formula, we compute the redshift, then multiply by 300,000 — the speed of light in kilometers per second — to get the star’s velocity.</a:t>
            </a:r>
          </a:p>
          <a:p>
            <a:r>
              <a:rPr lang="en-US" dirty="0"/>
              <a:t>Just a few lines of code, and we’re measuring motion across space.</a:t>
            </a:r>
          </a:p>
        </p:txBody>
      </p:sp>
      <p:sp>
        <p:nvSpPr>
          <p:cNvPr id="4" name="Slide Number Placeholder 3"/>
          <p:cNvSpPr>
            <a:spLocks noGrp="1"/>
          </p:cNvSpPr>
          <p:nvPr>
            <p:ph type="sldNum" sz="quarter" idx="5"/>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Let’s switch gears to 3D graphics.</a:t>
            </a:r>
          </a:p>
          <a:p>
            <a:r>
              <a:rPr lang="en-US" dirty="0"/>
              <a:t>Here, we’re creating a cone using MATLAB’s cylinder function.</a:t>
            </a:r>
          </a:p>
          <a:p>
            <a:r>
              <a:rPr lang="en-US" dirty="0"/>
              <a:t>We define a shape with the vector: t equals zero, one, zero. This gives us a cone shape.</a:t>
            </a:r>
          </a:p>
          <a:p>
            <a:r>
              <a:rPr lang="en-US" dirty="0"/>
              <a:t>Then we call the cylinder function to get the X, Y, and Z coordinates, and use surf to draw the 3D surface.</a:t>
            </a:r>
          </a:p>
          <a:p>
            <a:r>
              <a:rPr lang="en-US" dirty="0"/>
              <a:t>This shows how easily you can build and visualize 3D shapes in MATLAB — helpful for both learning and engineering.</a:t>
            </a:r>
          </a:p>
        </p:txBody>
      </p:sp>
      <p:sp>
        <p:nvSpPr>
          <p:cNvPr id="4" name="Slide Number Placeholder 3"/>
          <p:cNvSpPr>
            <a:spLocks noGrp="1"/>
          </p:cNvSpPr>
          <p:nvPr>
            <p:ph type="sldNum" sz="quarter" idx="5"/>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Here’s the full example, all in one place.</a:t>
            </a:r>
          </a:p>
          <a:p>
            <a:r>
              <a:rPr lang="en-US" dirty="0"/>
              <a:t>We define t as a vector with values zero, one, zero. Then we call the cylinder function to generate the geometry, and use surf to plot it.</a:t>
            </a:r>
          </a:p>
          <a:p>
            <a:r>
              <a:rPr lang="en-US" dirty="0"/>
              <a:t>That’s it — three lines of code give us a smooth 3D cone you can rotate, zoom, and customize. You can even add lights, shadows, or change the viewing angle.</a:t>
            </a:r>
          </a:p>
          <a:p>
            <a:r>
              <a:rPr lang="en-US" dirty="0"/>
              <a:t>It’s a simple example, but it shows the power of MATLAB for 3D visualization.</a:t>
            </a:r>
          </a:p>
        </p:txBody>
      </p:sp>
      <p:sp>
        <p:nvSpPr>
          <p:cNvPr id="4" name="Slide Number Placeholder 3"/>
          <p:cNvSpPr>
            <a:spLocks noGrp="1"/>
          </p:cNvSpPr>
          <p:nvPr>
            <p:ph type="sldNum" sz="quarter" idx="5"/>
          </p:nvPr>
        </p:nvSpPr>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explore the Image Processing Toolbox.</a:t>
            </a:r>
          </a:p>
          <a:p>
            <a:r>
              <a:rPr lang="en-US" dirty="0"/>
              <a:t>It includes powerful tools for loading, modifying, analyzing, and segmenting images.</a:t>
            </a:r>
          </a:p>
          <a:p>
            <a:r>
              <a:rPr lang="en-US" dirty="0"/>
              <a:t>You can sharpen edges, enhance contrast, or isolate bright regions. It even lets you analyze object shapes and intensities — which is essential in fields like medical imaging.</a:t>
            </a:r>
          </a:p>
          <a:p>
            <a:r>
              <a:rPr lang="en-US" dirty="0"/>
              <a:t>You can also use it to register images, align features, and prepare large datasets for analysis. And if needed, you can even accelerate the workflow with C or C++ code.</a:t>
            </a:r>
          </a:p>
          <a:p>
            <a:r>
              <a:rPr lang="en-US" dirty="0"/>
              <a:t>This toolbox makes MATLAB a great platform for both learning and real-world applications in imaging.</a:t>
            </a:r>
          </a:p>
        </p:txBody>
      </p:sp>
      <p:sp>
        <p:nvSpPr>
          <p:cNvPr id="4" name="Slide Number Placeholder 3"/>
          <p:cNvSpPr>
            <a:spLocks noGrp="1"/>
          </p:cNvSpPr>
          <p:nvPr>
            <p:ph type="sldNum" sz="quarter" idx="5"/>
          </p:nvPr>
        </p:nvSpPr>
        <p:spPr/>
        <p:txBody>
          <a:bodyPr/>
          <a:lstStyle/>
          <a:p>
            <a:fld id="{9F30534E-9FB8-46AE-8E3B-5675B268AE6A}" type="slidenum">
              <a:rPr lang="en-US" smtClean="0"/>
              <a:pPr/>
              <a:t>45</a:t>
            </a:fld>
            <a:endParaRPr lang="en-US"/>
          </a:p>
        </p:txBody>
      </p:sp>
    </p:spTree>
    <p:extLst>
      <p:ext uri="{BB962C8B-B14F-4D97-AF65-F5344CB8AC3E}">
        <p14:creationId xmlns:p14="http://schemas.microsoft.com/office/powerpoint/2010/main" val="2501465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take a look at the Instrument Control Toolbox.</a:t>
            </a:r>
          </a:p>
          <a:p>
            <a:r>
              <a:rPr lang="en-US" dirty="0"/>
              <a:t>This toolbox allows MATLAB to talk directly to hardware — like oscilloscopes, sensors, or signal generators. That means you can send commands, receive data, and even control external devices — all from your MATLAB environment.</a:t>
            </a:r>
          </a:p>
          <a:p>
            <a:r>
              <a:rPr lang="en-US" dirty="0"/>
              <a:t>You can also create your own instrument drivers, manage device sessions, and work with supported protocols like VISA or TCP/IP.</a:t>
            </a:r>
          </a:p>
          <a:p>
            <a:r>
              <a:rPr lang="en-US" dirty="0"/>
              <a:t>So, if you're working in a lab with physical instruments, this toolbox helps you connect MATLAB to the real world.</a:t>
            </a:r>
          </a:p>
        </p:txBody>
      </p:sp>
      <p:sp>
        <p:nvSpPr>
          <p:cNvPr id="4" name="Slide Number Placeholder 3"/>
          <p:cNvSpPr>
            <a:spLocks noGrp="1"/>
          </p:cNvSpPr>
          <p:nvPr>
            <p:ph type="sldNum" sz="quarter" idx="5"/>
          </p:nvPr>
        </p:nvSpPr>
        <p:spPr/>
        <p:txBody>
          <a:bodyPr/>
          <a:lstStyle/>
          <a:p>
            <a:fld id="{9F30534E-9FB8-46AE-8E3B-5675B268AE6A}" type="slidenum">
              <a:rPr lang="en-US" smtClean="0"/>
              <a:pPr/>
              <a:t>46</a:t>
            </a:fld>
            <a:endParaRPr lang="en-US"/>
          </a:p>
        </p:txBody>
      </p:sp>
    </p:spTree>
    <p:extLst>
      <p:ext uri="{BB962C8B-B14F-4D97-AF65-F5344CB8AC3E}">
        <p14:creationId xmlns:p14="http://schemas.microsoft.com/office/powerpoint/2010/main" val="1195044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Next up — the Optimization Toolbox.</a:t>
            </a:r>
          </a:p>
          <a:p>
            <a:r>
              <a:rPr lang="en-US" dirty="0"/>
              <a:t>This one’s all about solving problems where you want to find the best outcome — like minimizing cost, or maximizing performance.</a:t>
            </a:r>
          </a:p>
          <a:p>
            <a:r>
              <a:rPr lang="en-US" dirty="0"/>
              <a:t>You can solve linear programs, quadratic programs, and nonlinear problems. It also supports multi-objective optimization.</a:t>
            </a:r>
          </a:p>
          <a:p>
            <a:r>
              <a:rPr lang="en-US" dirty="0"/>
              <a:t>It’s useful in many fields — from data fitting and machine learning to operations research. If your work involves tuning models or decision-making, this toolbox is essential.</a:t>
            </a:r>
          </a:p>
        </p:txBody>
      </p:sp>
      <p:sp>
        <p:nvSpPr>
          <p:cNvPr id="4" name="Slide Number Placeholder 3"/>
          <p:cNvSpPr>
            <a:spLocks noGrp="1"/>
          </p:cNvSpPr>
          <p:nvPr>
            <p:ph type="sldNum" sz="quarter" idx="5"/>
          </p:nvPr>
        </p:nvSpPr>
        <p:spPr/>
        <p:txBody>
          <a:bodyPr/>
          <a:lstStyle/>
          <a:p>
            <a:fld id="{9F30534E-9FB8-46AE-8E3B-5675B268AE6A}" type="slidenum">
              <a:rPr lang="en-US" smtClean="0"/>
              <a:pPr/>
              <a:t>47</a:t>
            </a:fld>
            <a:endParaRPr lang="en-US"/>
          </a:p>
        </p:txBody>
      </p:sp>
    </p:spTree>
    <p:extLst>
      <p:ext uri="{BB962C8B-B14F-4D97-AF65-F5344CB8AC3E}">
        <p14:creationId xmlns:p14="http://schemas.microsoft.com/office/powerpoint/2010/main" val="39996145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we move into data science with the Statistics and Machine Learning Toolbox.</a:t>
            </a:r>
          </a:p>
          <a:p>
            <a:r>
              <a:rPr lang="en-US" dirty="0"/>
              <a:t>This toolbox helps you analyze data, test hypotheses, and build predictive models.</a:t>
            </a:r>
          </a:p>
          <a:p>
            <a:r>
              <a:rPr lang="en-US" dirty="0"/>
              <a:t>You can use it for clustering, regression, dimensionality reduction, or training classifiers. It also supports parallel computing, which is great for handling large datasets.</a:t>
            </a:r>
          </a:p>
          <a:p>
            <a:r>
              <a:rPr lang="en-US" dirty="0"/>
              <a:t>And the best part? Many of these features work with just a few lines of code — so you can try powerful techniques without writing complex algorithms from scratch.</a:t>
            </a:r>
          </a:p>
        </p:txBody>
      </p:sp>
      <p:sp>
        <p:nvSpPr>
          <p:cNvPr id="4" name="Slide Number Placeholder 3"/>
          <p:cNvSpPr>
            <a:spLocks noGrp="1"/>
          </p:cNvSpPr>
          <p:nvPr>
            <p:ph type="sldNum" sz="quarter" idx="5"/>
          </p:nvPr>
        </p:nvSpPr>
        <p:spPr/>
        <p:txBody>
          <a:bodyPr/>
          <a:lstStyle/>
          <a:p>
            <a:fld id="{9F30534E-9FB8-46AE-8E3B-5675B268AE6A}" type="slidenum">
              <a:rPr lang="en-US" smtClean="0"/>
              <a:pPr/>
              <a:t>48</a:t>
            </a:fld>
            <a:endParaRPr lang="en-US"/>
          </a:p>
        </p:txBody>
      </p:sp>
    </p:spTree>
    <p:extLst>
      <p:ext uri="{BB962C8B-B14F-4D97-AF65-F5344CB8AC3E}">
        <p14:creationId xmlns:p14="http://schemas.microsoft.com/office/powerpoint/2010/main" val="16791544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Symbolic Math Toolbox brings exact math into MATLAB.</a:t>
            </a:r>
          </a:p>
          <a:p>
            <a:r>
              <a:rPr lang="en-US" dirty="0"/>
              <a:t>Instead of working with numbers alone, you can define symbolic variables and compute exact derivatives, integrals, or solutions to equations.</a:t>
            </a:r>
          </a:p>
          <a:p>
            <a:r>
              <a:rPr lang="en-US" dirty="0"/>
              <a:t>For example, you can write a function like f of x equals x squared times sine x and ask MATLAB to find its derivative. You’ll get the answer in symbolic form — not an approximation.</a:t>
            </a:r>
          </a:p>
          <a:p>
            <a:r>
              <a:rPr lang="en-US" dirty="0"/>
              <a:t>You can also plot these expressions or export them into Simulink for simulation.</a:t>
            </a:r>
          </a:p>
          <a:p>
            <a:r>
              <a:rPr lang="en-US" dirty="0"/>
              <a:t>It’s a great toolbox for exploring math symbolically, especially in calculus and algebra-heavy problems.</a:t>
            </a:r>
          </a:p>
        </p:txBody>
      </p:sp>
      <p:sp>
        <p:nvSpPr>
          <p:cNvPr id="4" name="Slide Number Placeholder 3"/>
          <p:cNvSpPr>
            <a:spLocks noGrp="1"/>
          </p:cNvSpPr>
          <p:nvPr>
            <p:ph type="sldNum" sz="quarter" idx="5"/>
          </p:nvPr>
        </p:nvSpPr>
        <p:spPr/>
        <p:txBody>
          <a:bodyPr/>
          <a:lstStyle/>
          <a:p>
            <a:fld id="{9F30534E-9FB8-46AE-8E3B-5675B268AE6A}" type="slidenum">
              <a:rPr lang="en-US" smtClean="0"/>
              <a:pPr/>
              <a:t>49</a:t>
            </a:fld>
            <a:endParaRPr lang="en-US"/>
          </a:p>
        </p:txBody>
      </p:sp>
    </p:spTree>
    <p:extLst>
      <p:ext uri="{BB962C8B-B14F-4D97-AF65-F5344CB8AC3E}">
        <p14:creationId xmlns:p14="http://schemas.microsoft.com/office/powerpoint/2010/main" val="25359124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closer look at Octave.</a:t>
            </a:r>
          </a:p>
          <a:p>
            <a:r>
              <a:rPr lang="en-US" dirty="0"/>
              <a:t>Octave is a scientific programming language that mirrors MATLAB’s syntax and functionality. It’s free, open-source, and available for Windows, macOS, and Linux. You can run it in the browser using Octave Online.</a:t>
            </a:r>
          </a:p>
          <a:p>
            <a:r>
              <a:rPr lang="en-US" dirty="0"/>
              <a:t>The interface looks different, but under the hood, many of the same commands will work — especially those used for basic matrix operations, plotting, and simple scripts. This makes Octave a reliable backup if MATLAB access is delayed or limited.</a:t>
            </a:r>
          </a:p>
          <a:p>
            <a:r>
              <a:rPr lang="en-US" dirty="0"/>
              <a:t>While it might not support all specialized toolboxes or image processing features, it’s more than enough for getting started and building foundational skills, at least for this course.</a:t>
            </a:r>
          </a:p>
        </p:txBody>
      </p:sp>
      <p:sp>
        <p:nvSpPr>
          <p:cNvPr id="4" name="Slide Number Placeholder 3"/>
          <p:cNvSpPr>
            <a:spLocks noGrp="1"/>
          </p:cNvSpPr>
          <p:nvPr>
            <p:ph type="sldNum" sz="quarter" idx="5"/>
          </p:nvPr>
        </p:nvSpPr>
        <p:spPr/>
        <p:txBody>
          <a:bodyPr/>
          <a:lstStyle/>
          <a:p>
            <a:fld id="{9F30534E-9FB8-46AE-8E3B-5675B268AE6A}" type="slidenum">
              <a:rPr lang="en-US" smtClean="0"/>
              <a:pPr/>
              <a:t>5</a:t>
            </a:fld>
            <a:endParaRPr lang="en-US"/>
          </a:p>
        </p:txBody>
      </p:sp>
    </p:spTree>
    <p:extLst>
      <p:ext uri="{BB962C8B-B14F-4D97-AF65-F5344CB8AC3E}">
        <p14:creationId xmlns:p14="http://schemas.microsoft.com/office/powerpoint/2010/main" val="2326988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BB6BAA0F-D864-5BD9-3840-62931E6F350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F9E3FC1-54CD-433A-9450-CC16D19F291C}" type="slidenum">
              <a:rPr lang="en-US" altLang="en-US"/>
              <a:pPr>
                <a:spcBef>
                  <a:spcPct val="0"/>
                </a:spcBef>
              </a:pPr>
              <a:t>50</a:t>
            </a:fld>
            <a:endParaRPr lang="en-US" altLang="en-US"/>
          </a:p>
        </p:txBody>
      </p:sp>
      <p:sp>
        <p:nvSpPr>
          <p:cNvPr id="73731" name="Rectangle 2">
            <a:extLst>
              <a:ext uri="{FF2B5EF4-FFF2-40B4-BE49-F238E27FC236}">
                <a16:creationId xmlns:a16="http://schemas.microsoft.com/office/drawing/2014/main" id="{3926BD08-1FB3-3E51-EB2A-50EB8B7CA6B1}"/>
              </a:ext>
            </a:extLst>
          </p:cNvPr>
          <p:cNvSpPr>
            <a:spLocks noGrp="1" noRot="1" noChangeAspect="1" noChangeArrowheads="1" noTextEdit="1"/>
          </p:cNvSpPr>
          <p:nvPr>
            <p:ph type="sldImg"/>
          </p:nvPr>
        </p:nvSpPr>
        <p:spPr>
          <a:ln/>
        </p:spPr>
      </p:sp>
      <p:sp>
        <p:nvSpPr>
          <p:cNvPr id="73732" name="Rectangle 3">
            <a:extLst>
              <a:ext uri="{FF2B5EF4-FFF2-40B4-BE49-F238E27FC236}">
                <a16:creationId xmlns:a16="http://schemas.microsoft.com/office/drawing/2014/main" id="{E0E69667-2C1C-BE23-3718-62842DBB01B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Finally, let’s talk about how to keep learning on your own.</a:t>
            </a:r>
          </a:p>
          <a:p>
            <a:r>
              <a:rPr lang="en-US" dirty="0"/>
              <a:t>There’s a helpful online tutorial by Dr. </a:t>
            </a:r>
            <a:r>
              <a:rPr lang="en-US" dirty="0" err="1"/>
              <a:t>Azernikov</a:t>
            </a:r>
            <a:r>
              <a:rPr lang="en-US" dirty="0"/>
              <a:t> that introduces MATLAB basics step by step. It’s clear and beginner-friendly — a great way to reinforce what we’ve learned here.</a:t>
            </a:r>
          </a:p>
          <a:p>
            <a:r>
              <a:rPr lang="en-US" dirty="0"/>
              <a:t>Also, don’t forget about MATLAB’s built-in help tools. If your cursor is on a command, just press F1. Or type help followed by the function name in the Command Window.</a:t>
            </a:r>
          </a:p>
          <a:p>
            <a:r>
              <a:rPr lang="en-US" dirty="0"/>
              <a:t>For more support, you can check the MathWorks website, Stack Overflow, or MATLAB Central. These are great places to ask questions and find real code examples.</a:t>
            </a:r>
          </a:p>
          <a:p>
            <a:r>
              <a:rPr lang="en-US" dirty="0"/>
              <a:t>In short — keep exploring, keep experimenting, and you'll keep getting better.</a:t>
            </a:r>
          </a:p>
        </p:txBody>
      </p:sp>
    </p:spTree>
    <p:extLst>
      <p:ext uri="{BB962C8B-B14F-4D97-AF65-F5344CB8AC3E}">
        <p14:creationId xmlns:p14="http://schemas.microsoft.com/office/powerpoint/2010/main" val="963709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Let me walk you through what we’ll cover in this lab module.</a:t>
            </a:r>
          </a:p>
          <a:p>
            <a:r>
              <a:rPr lang="en-US" dirty="0"/>
              <a:t>We’ll start by getting MATLAB installed on your machine. Once it’s up and running, you’ll go through the module MATLAB On Ramp — an interactive tutorial that introduces the core features of the platform in a hands-on way.</a:t>
            </a:r>
          </a:p>
          <a:p>
            <a:r>
              <a:rPr lang="en-US" dirty="0"/>
              <a:t>Next, we’ll work through two examples that show MATLAB in action. First, we’ll look at spectral shifts of starlight — a great illustration of how MATLAB can be used in astrophysics. Then, we’ll switch gears to generate a 3D cone surface, which introduces MATLAB’s powerful graphics.</a:t>
            </a:r>
          </a:p>
          <a:p>
            <a:r>
              <a:rPr lang="en-US" dirty="0"/>
              <a:t>And once you’ve the basics, we can take steps further. As good examples, we can explore several advanced MATLAB toolboxes — like image processing, instrument control, optimization, statistics and machine learning, and symbolic computation. These toolboxes allow MATLAB to go far beyond basic math and become a most powerful scientific computing platform.</a:t>
            </a: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The very first step is to install and activate MATLAB.</a:t>
            </a:r>
          </a:p>
          <a:p>
            <a:r>
              <a:rPr lang="en-US" dirty="0"/>
              <a:t>If you’re at RPI, you can download MATLAB directly from the campus software portal: dotcio.rpi.edu/services/software-labs. Make sure to follow the installation instructions that match your operating system — whether you're on Windows, macOS, or Linux.</a:t>
            </a:r>
          </a:p>
          <a:p>
            <a:r>
              <a:rPr lang="en-US" dirty="0"/>
              <a:t>During the installation, you’ll be asked to enter a product key to activate the software. This key is provided by the institution, and it unlocks your licensed access.</a:t>
            </a:r>
          </a:p>
          <a:p>
            <a:r>
              <a:rPr lang="en-US" dirty="0"/>
              <a:t>If you run into any issues during the setup — like installation errors or activation trouble — don’t hesitate to reach out. You can consult the help center, or message me directly. We're here to help you get started smoothly.</a:t>
            </a:r>
          </a:p>
          <a:p>
            <a:r>
              <a:rPr lang="en-US" dirty="0"/>
              <a:t>Having MATLAB set up and ready prepares us well before diving into hands-on examples.</a:t>
            </a: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52D55AAF-7BFB-200F-D39B-09516F64550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FC294BB-8CA4-4D1E-9B35-4B0DADD010D1}" type="slidenum">
              <a:rPr lang="en-US" altLang="en-US"/>
              <a:pPr>
                <a:spcBef>
                  <a:spcPct val="0"/>
                </a:spcBef>
              </a:pPr>
              <a:t>8</a:t>
            </a:fld>
            <a:endParaRPr lang="en-US" altLang="en-US"/>
          </a:p>
        </p:txBody>
      </p:sp>
      <p:sp>
        <p:nvSpPr>
          <p:cNvPr id="7171" name="Rectangle 2">
            <a:extLst>
              <a:ext uri="{FF2B5EF4-FFF2-40B4-BE49-F238E27FC236}">
                <a16:creationId xmlns:a16="http://schemas.microsoft.com/office/drawing/2014/main" id="{6A0F799F-1D0F-3198-4D8E-B79F73EDF7F4}"/>
              </a:ext>
            </a:extLst>
          </p:cNvPr>
          <p:cNvSpPr>
            <a:spLocks noGrp="1" noRot="1" noChangeAspect="1" noChangeArrowheads="1" noTextEdit="1"/>
          </p:cNvSpPr>
          <p:nvPr>
            <p:ph type="sldImg"/>
          </p:nvPr>
        </p:nvSpPr>
        <p:spPr>
          <a:xfrm>
            <a:off x="381000" y="685800"/>
            <a:ext cx="6096000" cy="3429000"/>
          </a:xfrm>
          <a:ln/>
        </p:spPr>
      </p:sp>
      <p:sp>
        <p:nvSpPr>
          <p:cNvPr id="7172" name="Rectangle 3">
            <a:extLst>
              <a:ext uri="{FF2B5EF4-FFF2-40B4-BE49-F238E27FC236}">
                <a16:creationId xmlns:a16="http://schemas.microsoft.com/office/drawing/2014/main" id="{559E4DF0-3C74-5D28-3F7E-77135614DD2B}"/>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t>Now that you have MATLAB installed, let’s talk about how to launch it.</a:t>
            </a:r>
          </a:p>
          <a:p>
            <a:r>
              <a:rPr lang="en-US" dirty="0"/>
              <a:t>If you’re using Windows, just go to your start menu or applications folder and open MATLAB like any other program. On Linux, you’ll typically launch it from the terminal by typing </a:t>
            </a:r>
            <a:r>
              <a:rPr lang="en-US" dirty="0" err="1"/>
              <a:t>matlab</a:t>
            </a:r>
            <a:r>
              <a:rPr lang="en-US" dirty="0"/>
              <a:t>.</a:t>
            </a:r>
          </a:p>
          <a:p>
            <a:r>
              <a:rPr lang="en-US" dirty="0"/>
              <a:t>Once MATLAB starts, you’ll see what’s called the MATLAB desktop — this is the main environment where everything happens. You’ll notice a command window for typing code, a workspace that keeps track of your variables, a file browser, and an editor where you can write and save scripts.</a:t>
            </a:r>
          </a:p>
          <a:p>
            <a:r>
              <a:rPr lang="en-US" dirty="0"/>
              <a:t>Take a few minutes to get familiar with this layout. Learning your way around now will help you feel more confident and efficient as we go forward.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381000" y="685800"/>
            <a:ext cx="6096000" cy="3429000"/>
          </a:xfrm>
        </p:spPr>
      </p:sp>
      <p:sp>
        <p:nvSpPr>
          <p:cNvPr id="3" name="Notes Placeholder 2"/>
          <p:cNvSpPr>
            <a:spLocks noGrp="1"/>
          </p:cNvSpPr>
          <p:nvPr>
            <p:ph type="body" sz="quarter" idx="3"/>
          </p:nvPr>
        </p:nvSpPr>
        <p:spPr/>
        <p:txBody>
          <a:bodyPr/>
          <a:lstStyle/>
          <a:p>
            <a:r>
              <a:rPr lang="en-US" dirty="0"/>
              <a:t>As you begin using MATLAB, you might occasionally wonder, “What does this function do?” That’s where the built-in help system comes in.</a:t>
            </a:r>
          </a:p>
          <a:p>
            <a:r>
              <a:rPr lang="en-US" dirty="0"/>
              <a:t>Let’s say you want to understand how to create a plot. Just type help plot in the command window, and MATLAB will show you the syntax, arguments, and examples for that function.</a:t>
            </a:r>
          </a:p>
          <a:p>
            <a:r>
              <a:rPr lang="en-US" dirty="0"/>
              <a:t>If you don’t know the name of the function you need, use the </a:t>
            </a:r>
            <a:r>
              <a:rPr lang="en-US" dirty="0" err="1"/>
              <a:t>lookfor</a:t>
            </a:r>
            <a:r>
              <a:rPr lang="en-US" dirty="0"/>
              <a:t> command. For example, typing </a:t>
            </a:r>
            <a:r>
              <a:rPr lang="en-US" dirty="0" err="1"/>
              <a:t>lookfor</a:t>
            </a:r>
            <a:r>
              <a:rPr lang="en-US" dirty="0"/>
              <a:t> matrix will return a list of functions that relate to matrices.</a:t>
            </a:r>
          </a:p>
          <a:p>
            <a:r>
              <a:rPr lang="en-US" dirty="0"/>
              <a:t>These built-in tools are powerful and often overlooked. Knowing how to access documentation and search for functions will make you more independent and effective as you learn.</a:t>
            </a: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endParaRPr lang="en-US" sz="2400"/>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endParaRPr lang="en-US" sz="2400"/>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endParaRPr lang="en-US" sz="2400"/>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endParaRPr lang="en-US" sz="2400"/>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endParaRPr lang="en-US" sz="2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EDA7D03F-0D9F-4D6E-A9DA-DA22B08C88FB}" type="slidenum">
              <a:rPr lang="en-US"/>
              <a:pPr/>
              <a:t>‹#›</a:t>
            </a:fld>
            <a:endParaRPr lang="en-US">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5D488692-0FB6-433E-9CFB-08D03A34DD8A}" type="slidenum">
              <a:rPr lang="en-US"/>
              <a:pPr/>
              <a:t>‹#›</a:t>
            </a:fld>
            <a:endParaRPr lang="en-US">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defRPr sz="36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42551609-7012-4524-8F91-CAEC89A8DA26}" type="slidenum">
              <a:rPr lang="en-US"/>
              <a:pPr/>
              <a:t>‹#›</a:t>
            </a:fld>
            <a:endParaRPr lang="en-US">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EC38EB37-9F67-488F-AFCB-318363D4DA79}" type="slidenum">
              <a:rPr lang="en-US"/>
              <a:pPr/>
              <a:t>‹#›</a:t>
            </a:fld>
            <a:endParaRPr 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fld id="{325EC937-4EEB-42FF-9745-F8ECC712C67B}" type="slidenum">
              <a:rPr lang="en-US"/>
              <a:pPr/>
              <a:t>‹#›</a:t>
            </a:fld>
            <a:endParaRPr lang="en-US">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fld id="{26E09F27-08E5-47E1-9081-CDEF6FA99715}" type="slidenum">
              <a:rPr lang="en-US"/>
              <a:pPr/>
              <a:t>‹#›</a:t>
            </a:fld>
            <a:endParaRPr lang="en-US">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fld id="{CC251E47-B223-48F4-A299-CE4A766087D6}" type="slidenum">
              <a:rPr lang="en-US"/>
              <a:pPr/>
              <a:t>‹#›</a:t>
            </a:fld>
            <a:endParaRPr lang="en-US">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5BB27830-E813-4D5B-BECC-EB4E76333BEB}" type="slidenum">
              <a:rPr lang="en-US"/>
              <a:pPr/>
              <a:t>‹#›</a:t>
            </a:fld>
            <a:endParaRPr lang="en-US">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8950E5CE-EF1E-495C-8D34-E9307ADFFB20}" type="slidenum">
              <a:rPr lang="en-US"/>
              <a:pPr/>
              <a:t>‹#›</a:t>
            </a:fld>
            <a:endParaRPr lang="en-US">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endParaRPr lang="en-US" sz="2400"/>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endParaRPr lang="en-US" sz="2400"/>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endParaRPr 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wmf"/></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matlabacademy.mathworks.com/"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www.math.iupui.edu/~mtc/Chaos/matlab.htm" TargetMode="External"/><Relationship Id="rId7" Type="http://schemas.openxmlformats.org/officeDocument/2006/relationships/hyperlink" Target="http://www.mathworks.com/matlabcentral/fileexchange/?s_tid=gn_mlc_fx"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hyperlink" Target="http://stackoverflow.com/questions/tagged/matlab" TargetMode="External"/><Relationship Id="rId5" Type="http://schemas.openxmlformats.org/officeDocument/2006/relationships/hyperlink" Target="https://www.google.com/" TargetMode="External"/><Relationship Id="rId4" Type="http://schemas.openxmlformats.org/officeDocument/2006/relationships/hyperlink" Target="https://www.mathworks.com/support/?s_tid=gn_supp"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dotcio.rpi.edu/services/software-lab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93694" y="1292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044" y="225253"/>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181105"/>
            <a:ext cx="12192000" cy="2614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316182" y="1729426"/>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1200"/>
              </a:spcBef>
              <a:spcAft>
                <a:spcPts val="1200"/>
              </a:spcAft>
            </a:pPr>
            <a:r>
              <a:rPr lang="en-US" sz="4800" b="1" dirty="0">
                <a:solidFill>
                  <a:schemeClr val="tx1"/>
                </a:solidFill>
              </a:rPr>
              <a:t>Lab 1: MatLab Intro</a:t>
            </a:r>
          </a:p>
          <a:p>
            <a:pPr algn="ctr">
              <a:lnSpc>
                <a:spcPct val="80000"/>
              </a:lnSpc>
              <a:spcBef>
                <a:spcPts val="0"/>
              </a:spcBef>
              <a:spcAft>
                <a:spcPts val="300"/>
              </a:spcAft>
            </a:pPr>
            <a:r>
              <a:rPr lang="en-US" dirty="0">
                <a:solidFill>
                  <a:schemeClr val="tx1"/>
                </a:solidFill>
              </a:rPr>
              <a:t>Ge Wang, PhD</a:t>
            </a:r>
          </a:p>
          <a:p>
            <a:pPr algn="ctr">
              <a:lnSpc>
                <a:spcPct val="80000"/>
              </a:lnSpc>
              <a:spcBef>
                <a:spcPts val="0"/>
              </a:spcBef>
              <a:spcAft>
                <a:spcPts val="300"/>
              </a:spcAft>
            </a:pPr>
            <a:r>
              <a:rPr lang="en-US" dirty="0">
                <a:solidFill>
                  <a:schemeClr val="tx1"/>
                </a:solidFill>
              </a:rPr>
              <a:t>Biomedical Imaging Center</a:t>
            </a:r>
          </a:p>
          <a:p>
            <a:pPr algn="ctr">
              <a:lnSpc>
                <a:spcPct val="80000"/>
              </a:lnSpc>
              <a:spcBef>
                <a:spcPts val="0"/>
              </a:spcBef>
              <a:spcAft>
                <a:spcPts val="300"/>
              </a:spcAft>
            </a:pPr>
            <a:r>
              <a:rPr lang="en-US" dirty="0">
                <a:solidFill>
                  <a:schemeClr val="tx1"/>
                </a:solidFill>
              </a:rPr>
              <a:t>CBIS/BME, RPI</a:t>
            </a:r>
          </a:p>
          <a:p>
            <a:pPr algn="ctr">
              <a:lnSpc>
                <a:spcPct val="80000"/>
              </a:lnSpc>
              <a:spcBef>
                <a:spcPts val="0"/>
              </a:spcBef>
              <a:spcAft>
                <a:spcPts val="300"/>
              </a:spcAft>
            </a:pPr>
            <a:r>
              <a:rPr lang="en-US" dirty="0">
                <a:solidFill>
                  <a:schemeClr val="tx1"/>
                </a:solidFill>
              </a:rPr>
              <a:t>wangg6@rpi.edu</a:t>
            </a:r>
          </a:p>
          <a:p>
            <a:pPr algn="ctr">
              <a:lnSpc>
                <a:spcPct val="80000"/>
              </a:lnSpc>
              <a:spcBef>
                <a:spcPts val="0"/>
              </a:spcBef>
              <a:spcAft>
                <a:spcPts val="300"/>
              </a:spcAft>
            </a:pPr>
            <a:endParaRPr lang="en-US" sz="2400" dirty="0">
              <a:solidFill>
                <a:schemeClr val="tx1"/>
              </a:solidFill>
            </a:endParaRPr>
          </a:p>
          <a:p>
            <a:pPr algn="ct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p:txBody>
      </p:sp>
      <p:pic>
        <p:nvPicPr>
          <p:cNvPr id="6" name="Picture 2" descr="http://3.bp.blogspot.com/-Sx8r0kxHI6k/UFMLf_QBGzI/AAAAAAAAAAM/FB0NDQHt_Cc/s1600/Matlablogo.png"/>
          <p:cNvPicPr>
            <a:picLocks noChangeAspect="1" noChangeArrowheads="1"/>
          </p:cNvPicPr>
          <p:nvPr/>
        </p:nvPicPr>
        <p:blipFill rotWithShape="1">
          <a:blip r:embed="rId6">
            <a:extLst>
              <a:ext uri="{28A0092B-C50C-407E-A947-70E740481C1C}">
                <a14:useLocalDpi xmlns:a14="http://schemas.microsoft.com/office/drawing/2010/main" val="0"/>
              </a:ext>
            </a:extLst>
          </a:blip>
          <a:srcRect l="1188" r="62638"/>
          <a:stretch/>
        </p:blipFill>
        <p:spPr bwMode="auto">
          <a:xfrm>
            <a:off x="216044" y="1900642"/>
            <a:ext cx="2200276" cy="2301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185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33B3492F-F086-6DB6-5147-9BF9D4D17225}"/>
              </a:ext>
            </a:extLst>
          </p:cNvPr>
          <p:cNvSpPr>
            <a:spLocks noGrp="1" noChangeArrowheads="1"/>
          </p:cNvSpPr>
          <p:nvPr>
            <p:ph type="title"/>
          </p:nvPr>
        </p:nvSpPr>
        <p:spPr>
          <a:xfrm>
            <a:off x="569932" y="152400"/>
            <a:ext cx="11418867" cy="838200"/>
          </a:xfrm>
        </p:spPr>
        <p:txBody>
          <a:bodyPr/>
          <a:lstStyle/>
          <a:p>
            <a:pPr eaLnBrk="1" hangingPunct="1"/>
            <a:r>
              <a:rPr lang="en-US" altLang="en-US" dirty="0" err="1"/>
              <a:t>MatLab's</a:t>
            </a:r>
            <a:r>
              <a:rPr lang="en-US" altLang="en-US" dirty="0"/>
              <a:t> Workspace</a:t>
            </a:r>
          </a:p>
        </p:txBody>
      </p:sp>
      <p:sp>
        <p:nvSpPr>
          <p:cNvPr id="9219" name="Rectangle 3">
            <a:extLst>
              <a:ext uri="{FF2B5EF4-FFF2-40B4-BE49-F238E27FC236}">
                <a16:creationId xmlns:a16="http://schemas.microsoft.com/office/drawing/2014/main" id="{58FD260D-3D79-9A10-129B-EA1F585BB548}"/>
              </a:ext>
            </a:extLst>
          </p:cNvPr>
          <p:cNvSpPr>
            <a:spLocks noGrp="1" noChangeArrowheads="1"/>
          </p:cNvSpPr>
          <p:nvPr>
            <p:ph type="body" idx="1"/>
          </p:nvPr>
        </p:nvSpPr>
        <p:spPr>
          <a:xfrm>
            <a:off x="569934" y="1066800"/>
            <a:ext cx="11418866" cy="5791200"/>
          </a:xfrm>
        </p:spPr>
        <p:txBody>
          <a:bodyPr/>
          <a:lstStyle/>
          <a:p>
            <a:pPr eaLnBrk="1" hangingPunct="1"/>
            <a:r>
              <a:rPr lang="en-US" altLang="en-US" sz="2400" b="1" dirty="0"/>
              <a:t>who</a:t>
            </a:r>
            <a:r>
              <a:rPr lang="en-US" altLang="en-US" sz="2400" dirty="0"/>
              <a:t>, </a:t>
            </a:r>
            <a:r>
              <a:rPr lang="en-US" altLang="en-US" sz="2400" b="1" dirty="0" err="1"/>
              <a:t>whos</a:t>
            </a:r>
            <a:r>
              <a:rPr lang="en-US" altLang="en-US" sz="2400" dirty="0"/>
              <a:t> – current workspace vars.</a:t>
            </a:r>
          </a:p>
          <a:p>
            <a:pPr eaLnBrk="1" hangingPunct="1"/>
            <a:r>
              <a:rPr lang="en-US" altLang="en-US" sz="2400" b="1" dirty="0"/>
              <a:t>save</a:t>
            </a:r>
            <a:r>
              <a:rPr lang="en-US" altLang="en-US" sz="2400" dirty="0"/>
              <a:t> – save workspace vars to *.mat file.</a:t>
            </a:r>
          </a:p>
          <a:p>
            <a:pPr eaLnBrk="1" hangingPunct="1"/>
            <a:r>
              <a:rPr lang="en-US" altLang="en-US" sz="2400" b="1" dirty="0"/>
              <a:t>load</a:t>
            </a:r>
            <a:r>
              <a:rPr lang="en-US" altLang="en-US" sz="2400" dirty="0"/>
              <a:t> – load variables from *.mat file.</a:t>
            </a:r>
          </a:p>
          <a:p>
            <a:pPr eaLnBrk="1" hangingPunct="1"/>
            <a:r>
              <a:rPr lang="en-US" altLang="en-US" sz="2400" b="1" dirty="0"/>
              <a:t>clear all</a:t>
            </a:r>
            <a:r>
              <a:rPr lang="en-US" altLang="en-US" sz="2400" dirty="0"/>
              <a:t> – clear workspace vars.</a:t>
            </a:r>
          </a:p>
          <a:p>
            <a:pPr eaLnBrk="1" hangingPunct="1"/>
            <a:r>
              <a:rPr lang="en-US" altLang="en-US" sz="2400" b="1" dirty="0"/>
              <a:t>close all </a:t>
            </a:r>
            <a:r>
              <a:rPr lang="en-US" altLang="en-US" sz="2400" dirty="0"/>
              <a:t>– close all figures</a:t>
            </a:r>
          </a:p>
          <a:p>
            <a:pPr eaLnBrk="1" hangingPunct="1"/>
            <a:r>
              <a:rPr lang="en-US" altLang="en-US" sz="2400" b="1" dirty="0" err="1"/>
              <a:t>clc</a:t>
            </a:r>
            <a:r>
              <a:rPr lang="en-US" altLang="en-US" sz="2400" dirty="0"/>
              <a:t> – clear screen</a:t>
            </a:r>
          </a:p>
          <a:p>
            <a:pPr eaLnBrk="1" hangingPunct="1"/>
            <a:r>
              <a:rPr lang="en-US" altLang="en-US" sz="2400" b="1" dirty="0" err="1"/>
              <a:t>clf</a:t>
            </a:r>
            <a:r>
              <a:rPr lang="en-US" altLang="en-US" sz="2400" dirty="0"/>
              <a:t> – clear figure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BDBD9B94-7375-A1FD-925F-0EF52C21B1A7}"/>
              </a:ext>
            </a:extLst>
          </p:cNvPr>
          <p:cNvSpPr>
            <a:spLocks noGrp="1" noChangeArrowheads="1"/>
          </p:cNvSpPr>
          <p:nvPr>
            <p:ph type="title"/>
          </p:nvPr>
        </p:nvSpPr>
        <p:spPr>
          <a:xfrm>
            <a:off x="632564" y="152400"/>
            <a:ext cx="11356236" cy="838200"/>
          </a:xfrm>
        </p:spPr>
        <p:txBody>
          <a:bodyPr/>
          <a:lstStyle/>
          <a:p>
            <a:pPr eaLnBrk="1" hangingPunct="1"/>
            <a:r>
              <a:rPr lang="en-US" altLang="en-US" sz="4000" dirty="0"/>
              <a:t>Basic Commands</a:t>
            </a:r>
          </a:p>
        </p:txBody>
      </p:sp>
      <p:sp>
        <p:nvSpPr>
          <p:cNvPr id="11267" name="Rectangle 3">
            <a:extLst>
              <a:ext uri="{FF2B5EF4-FFF2-40B4-BE49-F238E27FC236}">
                <a16:creationId xmlns:a16="http://schemas.microsoft.com/office/drawing/2014/main" id="{38C18BA2-148E-4A69-80AA-F9DA0E698C40}"/>
              </a:ext>
            </a:extLst>
          </p:cNvPr>
          <p:cNvSpPr>
            <a:spLocks noGrp="1" noChangeArrowheads="1"/>
          </p:cNvSpPr>
          <p:nvPr>
            <p:ph type="body" idx="1"/>
          </p:nvPr>
        </p:nvSpPr>
        <p:spPr>
          <a:xfrm>
            <a:off x="632564" y="1066800"/>
            <a:ext cx="11356236" cy="5638800"/>
          </a:xfrm>
        </p:spPr>
        <p:txBody>
          <a:bodyPr/>
          <a:lstStyle/>
          <a:p>
            <a:pPr eaLnBrk="1" hangingPunct="1"/>
            <a:r>
              <a:rPr lang="en-US" altLang="en-US" sz="2000" b="1" dirty="0"/>
              <a:t>%</a:t>
            </a:r>
            <a:r>
              <a:rPr lang="en-US" altLang="en-US" sz="2000" dirty="0"/>
              <a:t>	used to denote a comment</a:t>
            </a:r>
          </a:p>
          <a:p>
            <a:pPr eaLnBrk="1" hangingPunct="1"/>
            <a:r>
              <a:rPr lang="en-US" altLang="en-US" sz="2000" b="1" dirty="0"/>
              <a:t>; </a:t>
            </a:r>
            <a:r>
              <a:rPr lang="en-US" altLang="en-US" sz="2000" dirty="0"/>
              <a:t>	suppresses display of value (when placed at end of a statement)</a:t>
            </a:r>
          </a:p>
          <a:p>
            <a:pPr eaLnBrk="1" hangingPunct="1"/>
            <a:r>
              <a:rPr lang="en-US" altLang="en-US" sz="2000" b="1" dirty="0"/>
              <a:t>...</a:t>
            </a:r>
            <a:r>
              <a:rPr lang="en-US" altLang="en-US" sz="2000" dirty="0"/>
              <a:t>	continues the statement on next line</a:t>
            </a:r>
          </a:p>
          <a:p>
            <a:pPr eaLnBrk="1" hangingPunct="1"/>
            <a:r>
              <a:rPr lang="en-US" altLang="en-US" sz="2000" b="1" dirty="0"/>
              <a:t>eps</a:t>
            </a:r>
            <a:r>
              <a:rPr lang="en-US" altLang="en-US" sz="2000" dirty="0"/>
              <a:t>       machine epsilon</a:t>
            </a:r>
          </a:p>
          <a:p>
            <a:pPr eaLnBrk="1" hangingPunct="1"/>
            <a:r>
              <a:rPr lang="en-US" altLang="en-US" sz="2000" b="1" dirty="0"/>
              <a:t>inf</a:t>
            </a:r>
            <a:r>
              <a:rPr lang="en-US" altLang="en-US" sz="2000" dirty="0"/>
              <a:t>	infinity</a:t>
            </a:r>
          </a:p>
          <a:p>
            <a:pPr eaLnBrk="1" hangingPunct="1"/>
            <a:r>
              <a:rPr lang="en-US" altLang="en-US" sz="2000" b="1" dirty="0" err="1"/>
              <a:t>NaN</a:t>
            </a:r>
            <a:r>
              <a:rPr lang="en-US" altLang="en-US" sz="2000" dirty="0"/>
              <a:t>      not-a number, e.g., 0/0.</a:t>
            </a:r>
          </a:p>
          <a:p>
            <a:pPr eaLnBrk="1" hangingPunct="1"/>
            <a:endParaRPr lang="en-US" altLang="en-US" sz="2000" dirty="0"/>
          </a:p>
          <a:p>
            <a:pPr eaLnBrk="1" hangingPunct="1"/>
            <a:r>
              <a:rPr lang="en-US" altLang="en-US" sz="2400" dirty="0"/>
              <a:t>Numbers</a:t>
            </a:r>
            <a:endParaRPr lang="en-US" altLang="en-US" sz="2000" dirty="0"/>
          </a:p>
          <a:p>
            <a:pPr eaLnBrk="1" hangingPunct="1"/>
            <a:r>
              <a:rPr lang="en-US" altLang="en-US" sz="2000" dirty="0"/>
              <a:t>To change format of numbers:  </a:t>
            </a:r>
          </a:p>
          <a:p>
            <a:r>
              <a:rPr lang="en-US" altLang="en-US" sz="2000" dirty="0"/>
              <a:t>	format long, format short, etc.  </a:t>
            </a:r>
          </a:p>
          <a:p>
            <a:r>
              <a:rPr lang="en-US" altLang="en-US" sz="2000" dirty="0"/>
              <a:t>	See “help format”.</a:t>
            </a:r>
          </a:p>
          <a:p>
            <a:pPr eaLnBrk="1" hangingPunct="1"/>
            <a:r>
              <a:rPr lang="en-US" altLang="en-US" sz="2000" dirty="0"/>
              <a:t>Mathematical functions:  </a:t>
            </a:r>
          </a:p>
          <a:p>
            <a:pPr eaLnBrk="1" hangingPunct="1"/>
            <a:r>
              <a:rPr lang="en-US" altLang="en-US" sz="2000" dirty="0"/>
              <a:t>	sqrt(x), exp(x), cos(x), sin(x), sum(x), etc.</a:t>
            </a:r>
          </a:p>
          <a:p>
            <a:pPr eaLnBrk="1" hangingPunct="1"/>
            <a:r>
              <a:rPr lang="en-US" altLang="en-US" sz="2000" dirty="0"/>
              <a:t>	Operations:  +, -, *, /</a:t>
            </a:r>
          </a:p>
          <a:p>
            <a:pPr eaLnBrk="1" hangingPunct="1"/>
            <a:r>
              <a:rPr lang="en-US" altLang="en-US" sz="2000" dirty="0"/>
              <a:t>	Constants:  pi, exp(1), etc.</a:t>
            </a:r>
          </a:p>
          <a:p>
            <a:pPr eaLnBrk="1" hangingPunct="1"/>
            <a:endParaRPr lang="en-US" altLang="en-US"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7517E8F0-7640-B493-5FB8-B9964B284B52}"/>
              </a:ext>
            </a:extLst>
          </p:cNvPr>
          <p:cNvSpPr>
            <a:spLocks noGrp="1" noChangeArrowheads="1"/>
          </p:cNvSpPr>
          <p:nvPr>
            <p:ph type="title"/>
          </p:nvPr>
        </p:nvSpPr>
        <p:spPr>
          <a:xfrm>
            <a:off x="469725" y="27709"/>
            <a:ext cx="11519075" cy="838200"/>
          </a:xfrm>
        </p:spPr>
        <p:txBody>
          <a:bodyPr/>
          <a:lstStyle/>
          <a:p>
            <a:pPr eaLnBrk="1" hangingPunct="1"/>
            <a:r>
              <a:rPr lang="en-US" altLang="en-US" sz="4000" dirty="0"/>
              <a:t>Arrays and Matrices (1)</a:t>
            </a:r>
          </a:p>
        </p:txBody>
      </p:sp>
      <p:sp>
        <p:nvSpPr>
          <p:cNvPr id="15363" name="Rectangle 3">
            <a:extLst>
              <a:ext uri="{FF2B5EF4-FFF2-40B4-BE49-F238E27FC236}">
                <a16:creationId xmlns:a16="http://schemas.microsoft.com/office/drawing/2014/main" id="{D6A7C6C3-34A6-8449-9228-1722EB9F8296}"/>
              </a:ext>
            </a:extLst>
          </p:cNvPr>
          <p:cNvSpPr>
            <a:spLocks noGrp="1" noChangeArrowheads="1"/>
          </p:cNvSpPr>
          <p:nvPr>
            <p:ph type="body" idx="1"/>
          </p:nvPr>
        </p:nvSpPr>
        <p:spPr>
          <a:xfrm>
            <a:off x="469726" y="1066800"/>
            <a:ext cx="11519074" cy="5638800"/>
          </a:xfrm>
        </p:spPr>
        <p:txBody>
          <a:bodyPr/>
          <a:lstStyle/>
          <a:p>
            <a:pPr eaLnBrk="1" hangingPunct="1"/>
            <a:r>
              <a:rPr lang="en-US" altLang="en-US" sz="2000" b="1" dirty="0"/>
              <a:t>v = [-2 3 0 4.5 -1.5];  		</a:t>
            </a:r>
            <a:r>
              <a:rPr lang="en-US" altLang="en-US" sz="2000" dirty="0"/>
              <a:t>% length 5 row vector.</a:t>
            </a:r>
          </a:p>
          <a:p>
            <a:pPr eaLnBrk="1" hangingPunct="1"/>
            <a:r>
              <a:rPr lang="en-US" altLang="en-US" sz="2000" b="1" dirty="0"/>
              <a:t>v = v’;</a:t>
            </a:r>
            <a:r>
              <a:rPr lang="en-US" altLang="en-US" sz="2000" dirty="0"/>
              <a:t>				% transposes v.</a:t>
            </a:r>
          </a:p>
          <a:p>
            <a:pPr eaLnBrk="1" hangingPunct="1"/>
            <a:r>
              <a:rPr lang="en-US" altLang="en-US" sz="2000" b="1" dirty="0"/>
              <a:t>v(1);</a:t>
            </a:r>
            <a:r>
              <a:rPr lang="en-US" altLang="en-US" sz="2000" dirty="0"/>
              <a:t>				% first element of v.</a:t>
            </a:r>
          </a:p>
          <a:p>
            <a:pPr eaLnBrk="1" hangingPunct="1"/>
            <a:r>
              <a:rPr lang="en-US" altLang="en-US" sz="2000" b="1" dirty="0"/>
              <a:t>v(2:4);</a:t>
            </a:r>
            <a:r>
              <a:rPr lang="en-US" altLang="en-US" sz="2000" dirty="0"/>
              <a:t>				% entries 2-4 of v.</a:t>
            </a:r>
          </a:p>
          <a:p>
            <a:pPr eaLnBrk="1" hangingPunct="1"/>
            <a:r>
              <a:rPr lang="en-US" altLang="en-US" sz="2000" b="1" dirty="0"/>
              <a:t>v([3,5]);</a:t>
            </a:r>
            <a:r>
              <a:rPr lang="en-US" altLang="en-US" sz="2000" dirty="0"/>
              <a:t>			% returns entries 3 &amp; 5.</a:t>
            </a:r>
          </a:p>
          <a:p>
            <a:pPr eaLnBrk="1" hangingPunct="1"/>
            <a:r>
              <a:rPr lang="en-US" altLang="en-US" sz="2000" b="1" dirty="0"/>
              <a:t>v=[4:-1:2];</a:t>
            </a:r>
            <a:r>
              <a:rPr lang="en-US" altLang="en-US" sz="2000" dirty="0"/>
              <a:t>			% same as v=[4 3 2];</a:t>
            </a:r>
          </a:p>
          <a:p>
            <a:pPr eaLnBrk="1" hangingPunct="1"/>
            <a:r>
              <a:rPr lang="en-US" altLang="en-US" sz="2000" b="1" dirty="0"/>
              <a:t>a=1:3; b=2:3; c=[a b]; </a:t>
            </a:r>
            <a:r>
              <a:rPr lang="en-US" altLang="en-US" sz="2000" dirty="0">
                <a:sym typeface="Wingdings" panose="05000000000000000000" pitchFamily="2" charset="2"/>
              </a:rPr>
              <a:t> c = [1 2 3 2 3];</a:t>
            </a:r>
          </a:p>
          <a:p>
            <a:pPr eaLnBrk="1" hangingPunct="1"/>
            <a:endParaRPr lang="en-US" altLang="en-US" sz="2000" dirty="0">
              <a:sym typeface="Wingdings" panose="05000000000000000000" pitchFamily="2" charset="2"/>
            </a:endParaRPr>
          </a:p>
          <a:p>
            <a:pPr eaLnBrk="1" hangingPunct="1"/>
            <a:r>
              <a:rPr lang="en-US" altLang="en-US" sz="2000" dirty="0"/>
              <a:t>x = </a:t>
            </a:r>
            <a:r>
              <a:rPr lang="en-US" altLang="en-US" sz="2000" dirty="0" err="1"/>
              <a:t>linspace</a:t>
            </a:r>
            <a:r>
              <a:rPr lang="en-US" altLang="en-US" sz="2000" dirty="0"/>
              <a:t>(-pi,pi,10); 		% creates 10 linearly-spaced elements from –pi to pi.</a:t>
            </a:r>
          </a:p>
          <a:p>
            <a:pPr eaLnBrk="1" hangingPunct="1"/>
            <a:r>
              <a:rPr lang="en-US" altLang="en-US" sz="2000" dirty="0" err="1"/>
              <a:t>logspace</a:t>
            </a:r>
            <a:r>
              <a:rPr lang="en-US" altLang="en-US" sz="2000" dirty="0"/>
              <a:t> is similar.</a:t>
            </a:r>
          </a:p>
          <a:p>
            <a:pPr eaLnBrk="1" hangingPunct="1"/>
            <a:r>
              <a:rPr lang="en-US" altLang="en-US" sz="2000" dirty="0"/>
              <a:t>A = [1 2 3; 4 5 6]; 		% creates 2x3 matrix </a:t>
            </a:r>
          </a:p>
          <a:p>
            <a:pPr eaLnBrk="1" hangingPunct="1"/>
            <a:r>
              <a:rPr lang="en-US" altLang="en-US" sz="2000" dirty="0"/>
              <a:t>A(1,2) 				% the element in row 1, column 2.</a:t>
            </a:r>
          </a:p>
          <a:p>
            <a:pPr eaLnBrk="1" hangingPunct="1"/>
            <a:r>
              <a:rPr lang="en-US" altLang="en-US" sz="2000" dirty="0"/>
              <a:t>A(:,2)  				% the second column.</a:t>
            </a:r>
          </a:p>
          <a:p>
            <a:pPr eaLnBrk="1" hangingPunct="1"/>
            <a:r>
              <a:rPr lang="en-US" altLang="en-US" sz="2000" dirty="0"/>
              <a:t>A(2,</a:t>
            </a:r>
            <a:r>
              <a:rPr lang="en-US" altLang="en-US" sz="2000" dirty="0">
                <a:sym typeface="Wingdings" panose="05000000000000000000" pitchFamily="2" charset="2"/>
              </a:rPr>
              <a:t>:)  				% the second row.</a:t>
            </a:r>
            <a:endParaRPr lang="en-US" altLang="en-US" sz="2000" dirty="0"/>
          </a:p>
          <a:p>
            <a:pPr eaLnBrk="1" hangingPunct="1"/>
            <a:endParaRPr lang="en-US" alt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1E8FD628-CDF3-A4E7-9691-24C4D68D3A15}"/>
              </a:ext>
            </a:extLst>
          </p:cNvPr>
          <p:cNvSpPr>
            <a:spLocks noGrp="1" noChangeArrowheads="1"/>
          </p:cNvSpPr>
          <p:nvPr>
            <p:ph type="title"/>
          </p:nvPr>
        </p:nvSpPr>
        <p:spPr>
          <a:xfrm>
            <a:off x="557408" y="0"/>
            <a:ext cx="11431392" cy="990600"/>
          </a:xfrm>
        </p:spPr>
        <p:txBody>
          <a:bodyPr/>
          <a:lstStyle/>
          <a:p>
            <a:pPr eaLnBrk="1" hangingPunct="1"/>
            <a:r>
              <a:rPr lang="en-US" altLang="en-US" sz="4000" dirty="0"/>
              <a:t>Arrays and Matrices (2)</a:t>
            </a:r>
          </a:p>
        </p:txBody>
      </p:sp>
      <p:sp>
        <p:nvSpPr>
          <p:cNvPr id="17411" name="Rectangle 3">
            <a:extLst>
              <a:ext uri="{FF2B5EF4-FFF2-40B4-BE49-F238E27FC236}">
                <a16:creationId xmlns:a16="http://schemas.microsoft.com/office/drawing/2014/main" id="{F0CD9EBC-55D6-E74C-90FE-F79D4D8F277C}"/>
              </a:ext>
            </a:extLst>
          </p:cNvPr>
          <p:cNvSpPr>
            <a:spLocks noGrp="1" noChangeArrowheads="1"/>
          </p:cNvSpPr>
          <p:nvPr>
            <p:ph type="body" idx="1"/>
          </p:nvPr>
        </p:nvSpPr>
        <p:spPr>
          <a:xfrm>
            <a:off x="557408" y="1066799"/>
            <a:ext cx="11555260" cy="5638801"/>
          </a:xfrm>
        </p:spPr>
        <p:txBody>
          <a:bodyPr/>
          <a:lstStyle/>
          <a:p>
            <a:pPr eaLnBrk="1" hangingPunct="1"/>
            <a:r>
              <a:rPr lang="en-US" altLang="en-US" sz="2400" b="1" dirty="0"/>
              <a:t>x = </a:t>
            </a:r>
            <a:r>
              <a:rPr lang="en-US" altLang="en-US" sz="2400" b="1" dirty="0" err="1"/>
              <a:t>linspace</a:t>
            </a:r>
            <a:r>
              <a:rPr lang="en-US" altLang="en-US" sz="2400" b="1" dirty="0"/>
              <a:t>(-pi,pi,10); 	</a:t>
            </a:r>
            <a:r>
              <a:rPr lang="en-US" altLang="en-US" sz="2400" dirty="0"/>
              <a:t>% creates 10 linearly-spaced elements from –pi to pi.</a:t>
            </a:r>
          </a:p>
          <a:p>
            <a:pPr eaLnBrk="1" hangingPunct="1"/>
            <a:r>
              <a:rPr lang="en-US" altLang="en-US" sz="2400" b="1" dirty="0"/>
              <a:t>				</a:t>
            </a:r>
            <a:r>
              <a:rPr lang="en-US" altLang="en-US" sz="2400" b="1" dirty="0" err="1"/>
              <a:t>logspace</a:t>
            </a:r>
            <a:r>
              <a:rPr lang="en-US" altLang="en-US" sz="2400" dirty="0"/>
              <a:t> is similar.</a:t>
            </a:r>
          </a:p>
          <a:p>
            <a:pPr eaLnBrk="1" hangingPunct="1"/>
            <a:r>
              <a:rPr lang="en-US" altLang="en-US" sz="2400" b="1" dirty="0"/>
              <a:t>A = [1 2 3; 4 5 6]; 		</a:t>
            </a:r>
            <a:r>
              <a:rPr lang="en-US" altLang="en-US" sz="2400" dirty="0"/>
              <a:t>% creates 2x3 matrix </a:t>
            </a:r>
          </a:p>
          <a:p>
            <a:pPr eaLnBrk="1" hangingPunct="1"/>
            <a:r>
              <a:rPr lang="en-US" altLang="en-US" sz="2400" b="1" dirty="0"/>
              <a:t>A(1,2)</a:t>
            </a:r>
            <a:r>
              <a:rPr lang="en-US" altLang="en-US" sz="2400" dirty="0"/>
              <a:t> 			% the element in row 1, column 2.</a:t>
            </a:r>
          </a:p>
          <a:p>
            <a:pPr eaLnBrk="1" hangingPunct="1"/>
            <a:r>
              <a:rPr lang="en-US" altLang="en-US" sz="2400" b="1" dirty="0"/>
              <a:t>A(:,2)  			</a:t>
            </a:r>
            <a:r>
              <a:rPr lang="en-US" altLang="en-US" sz="2400" dirty="0"/>
              <a:t>% the second column.</a:t>
            </a:r>
          </a:p>
          <a:p>
            <a:pPr eaLnBrk="1" hangingPunct="1"/>
            <a:r>
              <a:rPr lang="en-US" altLang="en-US" sz="2400" b="1" dirty="0"/>
              <a:t>A(2,</a:t>
            </a:r>
            <a:r>
              <a:rPr lang="en-US" altLang="en-US" sz="2400" b="1" dirty="0">
                <a:sym typeface="Wingdings" panose="05000000000000000000" pitchFamily="2" charset="2"/>
              </a:rPr>
              <a:t>:)  			</a:t>
            </a:r>
            <a:r>
              <a:rPr lang="en-US" altLang="en-US" sz="2400" dirty="0">
                <a:sym typeface="Wingdings" panose="05000000000000000000" pitchFamily="2" charset="2"/>
              </a:rPr>
              <a:t>% the second row.</a:t>
            </a:r>
          </a:p>
          <a:p>
            <a:r>
              <a:rPr lang="en-US" altLang="en-US" sz="2400" dirty="0"/>
              <a:t>A’				% transpose of A (complex-conjugate transpose)</a:t>
            </a:r>
            <a:endParaRPr lang="en-US" altLang="en-US" sz="2400" dirty="0">
              <a:sym typeface="Wingdings" panose="05000000000000000000" pitchFamily="2" charset="2"/>
            </a:endParaRPr>
          </a:p>
          <a:p>
            <a:pPr eaLnBrk="1" hangingPunct="1"/>
            <a:r>
              <a:rPr lang="en-US" altLang="en-US" sz="2400" dirty="0"/>
              <a:t>A+B, A-B, 2*A, A*B		% matrix addition, matrix subtraction, scalar 					    multiplication, matrix multiplication</a:t>
            </a:r>
          </a:p>
          <a:p>
            <a:pPr eaLnBrk="1" hangingPunct="1"/>
            <a:r>
              <a:rPr lang="en-US" altLang="en-US" sz="2400" dirty="0"/>
              <a:t>A.*B				% element-by-element </a:t>
            </a:r>
            <a:r>
              <a:rPr lang="en-US" altLang="en-US" sz="2400" dirty="0" err="1"/>
              <a:t>mult</a:t>
            </a:r>
            <a:r>
              <a:rPr lang="en-US" altLang="en-US" sz="2400" dirty="0"/>
              <a:t>.</a:t>
            </a:r>
          </a:p>
          <a:p>
            <a:pPr eaLnBrk="1" hangingPunct="1"/>
            <a:r>
              <a:rPr lang="en-US" altLang="en-US" sz="2400" dirty="0"/>
              <a:t>det(A)				% determinant of A</a:t>
            </a:r>
          </a:p>
          <a:p>
            <a:pPr eaLnBrk="1" hangingPunct="1"/>
            <a:endParaRPr lang="en-US" altLang="en-US" sz="2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FBB5078C-6FA1-829C-28A5-4705556FBCD4}"/>
              </a:ext>
            </a:extLst>
          </p:cNvPr>
          <p:cNvSpPr>
            <a:spLocks noGrp="1" noChangeArrowheads="1"/>
          </p:cNvSpPr>
          <p:nvPr>
            <p:ph type="title"/>
          </p:nvPr>
        </p:nvSpPr>
        <p:spPr>
          <a:xfrm>
            <a:off x="294361" y="0"/>
            <a:ext cx="11694439" cy="990600"/>
          </a:xfrm>
        </p:spPr>
        <p:txBody>
          <a:bodyPr/>
          <a:lstStyle/>
          <a:p>
            <a:pPr eaLnBrk="1" hangingPunct="1"/>
            <a:r>
              <a:rPr lang="en-US" altLang="en-US" sz="4000" dirty="0"/>
              <a:t>Create Special Matrices</a:t>
            </a:r>
          </a:p>
        </p:txBody>
      </p:sp>
      <p:sp>
        <p:nvSpPr>
          <p:cNvPr id="21507" name="Rectangle 3">
            <a:extLst>
              <a:ext uri="{FF2B5EF4-FFF2-40B4-BE49-F238E27FC236}">
                <a16:creationId xmlns:a16="http://schemas.microsoft.com/office/drawing/2014/main" id="{90D5166D-763E-9E2E-D3A0-07325C14E63C}"/>
              </a:ext>
            </a:extLst>
          </p:cNvPr>
          <p:cNvSpPr>
            <a:spLocks noGrp="1" noChangeArrowheads="1"/>
          </p:cNvSpPr>
          <p:nvPr>
            <p:ph type="body" idx="1"/>
          </p:nvPr>
        </p:nvSpPr>
        <p:spPr>
          <a:xfrm>
            <a:off x="294361" y="1565564"/>
            <a:ext cx="11785601" cy="2736273"/>
          </a:xfrm>
        </p:spPr>
        <p:txBody>
          <a:bodyPr/>
          <a:lstStyle/>
          <a:p>
            <a:pPr eaLnBrk="1" hangingPunct="1"/>
            <a:r>
              <a:rPr lang="en-US" altLang="en-US" b="1" dirty="0" err="1"/>
              <a:t>diag</a:t>
            </a:r>
            <a:r>
              <a:rPr lang="en-US" altLang="en-US" b="1" dirty="0"/>
              <a:t>(v)</a:t>
            </a:r>
            <a:r>
              <a:rPr lang="en-US" altLang="en-US" dirty="0"/>
              <a:t>		% change a vector v to a diagonal matrix.</a:t>
            </a:r>
          </a:p>
          <a:p>
            <a:pPr eaLnBrk="1" hangingPunct="1"/>
            <a:r>
              <a:rPr lang="en-US" altLang="en-US" b="1" dirty="0" err="1"/>
              <a:t>diag</a:t>
            </a:r>
            <a:r>
              <a:rPr lang="en-US" altLang="en-US" b="1" dirty="0"/>
              <a:t>(A)</a:t>
            </a:r>
            <a:r>
              <a:rPr lang="en-US" altLang="en-US" dirty="0"/>
              <a:t>		% get diagonal of A.</a:t>
            </a:r>
          </a:p>
          <a:p>
            <a:pPr eaLnBrk="1" hangingPunct="1"/>
            <a:r>
              <a:rPr lang="en-US" altLang="en-US" b="1" dirty="0"/>
              <a:t>eye(n)</a:t>
            </a:r>
            <a:r>
              <a:rPr lang="en-US" altLang="en-US" dirty="0"/>
              <a:t>		% identity matrix of size n.</a:t>
            </a:r>
          </a:p>
          <a:p>
            <a:pPr eaLnBrk="1" hangingPunct="1"/>
            <a:r>
              <a:rPr lang="en-US" altLang="en-US" b="1" dirty="0"/>
              <a:t>zeros(</a:t>
            </a:r>
            <a:r>
              <a:rPr lang="en-US" altLang="en-US" b="1" dirty="0" err="1"/>
              <a:t>m,n</a:t>
            </a:r>
            <a:r>
              <a:rPr lang="en-US" altLang="en-US" b="1" dirty="0"/>
              <a:t>)</a:t>
            </a:r>
            <a:r>
              <a:rPr lang="en-US" altLang="en-US" dirty="0"/>
              <a:t>		% m-by-n zero matrix.</a:t>
            </a:r>
          </a:p>
          <a:p>
            <a:pPr eaLnBrk="1" hangingPunct="1"/>
            <a:r>
              <a:rPr lang="en-US" altLang="en-US" b="1" dirty="0"/>
              <a:t>ones(</a:t>
            </a:r>
            <a:r>
              <a:rPr lang="en-US" altLang="en-US" b="1" dirty="0" err="1"/>
              <a:t>m,n</a:t>
            </a:r>
            <a:r>
              <a:rPr lang="en-US" altLang="en-US" b="1" dirty="0"/>
              <a:t>)</a:t>
            </a:r>
            <a:r>
              <a:rPr lang="en-US" altLang="en-US" dirty="0"/>
              <a:t>		% m*n matrix with all ones.</a:t>
            </a:r>
          </a:p>
          <a:p>
            <a:pPr eaLnBrk="1" hangingPunct="1">
              <a:buFontTx/>
              <a:buNone/>
            </a:pPr>
            <a:endParaRPr lang="en-US"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8F917BD8-B5E8-8DF6-82AB-2FBBC0150BEC}"/>
              </a:ext>
            </a:extLst>
          </p:cNvPr>
          <p:cNvSpPr>
            <a:spLocks noGrp="1" noChangeArrowheads="1"/>
          </p:cNvSpPr>
          <p:nvPr>
            <p:ph type="title"/>
          </p:nvPr>
        </p:nvSpPr>
        <p:spPr/>
        <p:txBody>
          <a:bodyPr/>
          <a:lstStyle/>
          <a:p>
            <a:pPr eaLnBrk="1" hangingPunct="1"/>
            <a:r>
              <a:rPr lang="en-US" altLang="en-US" sz="4000" dirty="0"/>
              <a:t>Logical Conditions</a:t>
            </a:r>
          </a:p>
        </p:txBody>
      </p:sp>
      <p:sp>
        <p:nvSpPr>
          <p:cNvPr id="23555" name="Rectangle 3">
            <a:extLst>
              <a:ext uri="{FF2B5EF4-FFF2-40B4-BE49-F238E27FC236}">
                <a16:creationId xmlns:a16="http://schemas.microsoft.com/office/drawing/2014/main" id="{45220CE6-C054-E314-0CEF-E401267B5AB8}"/>
              </a:ext>
            </a:extLst>
          </p:cNvPr>
          <p:cNvSpPr>
            <a:spLocks noGrp="1" noChangeArrowheads="1"/>
          </p:cNvSpPr>
          <p:nvPr>
            <p:ph type="body" idx="1"/>
          </p:nvPr>
        </p:nvSpPr>
        <p:spPr>
          <a:xfrm>
            <a:off x="203200" y="1378528"/>
            <a:ext cx="11785600" cy="3255818"/>
          </a:xfrm>
        </p:spPr>
        <p:txBody>
          <a:bodyPr/>
          <a:lstStyle/>
          <a:p>
            <a:pPr eaLnBrk="1" hangingPunct="1"/>
            <a:r>
              <a:rPr lang="en-US" altLang="en-US" b="1" dirty="0"/>
              <a:t>==</a:t>
            </a:r>
            <a:r>
              <a:rPr lang="en-US" altLang="en-US" dirty="0"/>
              <a:t>, </a:t>
            </a:r>
            <a:r>
              <a:rPr lang="en-US" altLang="en-US" b="1" dirty="0"/>
              <a:t>&lt;</a:t>
            </a:r>
            <a:r>
              <a:rPr lang="en-US" altLang="en-US" dirty="0"/>
              <a:t>, </a:t>
            </a:r>
            <a:r>
              <a:rPr lang="en-US" altLang="en-US" b="1" dirty="0"/>
              <a:t>&gt;</a:t>
            </a:r>
            <a:r>
              <a:rPr lang="en-US" altLang="en-US" dirty="0"/>
              <a:t>, </a:t>
            </a:r>
            <a:r>
              <a:rPr lang="en-US" altLang="en-US" b="1" dirty="0"/>
              <a:t>&lt;=</a:t>
            </a:r>
            <a:r>
              <a:rPr lang="en-US" altLang="en-US" dirty="0"/>
              <a:t>, </a:t>
            </a:r>
            <a:r>
              <a:rPr lang="en-US" altLang="en-US" b="1" dirty="0"/>
              <a:t>&gt;=</a:t>
            </a:r>
            <a:r>
              <a:rPr lang="en-US" altLang="en-US" dirty="0"/>
              <a:t>, </a:t>
            </a:r>
            <a:r>
              <a:rPr lang="en-US" altLang="en-US" b="1" dirty="0"/>
              <a:t>~=</a:t>
            </a:r>
            <a:r>
              <a:rPr lang="en-US" altLang="en-US" dirty="0"/>
              <a:t> (not equal), </a:t>
            </a:r>
            <a:r>
              <a:rPr lang="en-US" altLang="en-US" b="1" dirty="0"/>
              <a:t>~</a:t>
            </a:r>
            <a:r>
              <a:rPr lang="en-US" altLang="en-US" dirty="0"/>
              <a:t> (not)</a:t>
            </a:r>
          </a:p>
          <a:p>
            <a:pPr eaLnBrk="1" hangingPunct="1"/>
            <a:r>
              <a:rPr lang="en-US" altLang="en-US" b="1" dirty="0"/>
              <a:t>&amp;</a:t>
            </a:r>
            <a:r>
              <a:rPr lang="en-US" altLang="en-US" dirty="0"/>
              <a:t> (element-wise logical and), </a:t>
            </a:r>
            <a:r>
              <a:rPr lang="en-US" altLang="en-US" b="1" dirty="0"/>
              <a:t>|</a:t>
            </a:r>
            <a:r>
              <a:rPr lang="en-US" altLang="en-US" dirty="0"/>
              <a:t> (or)</a:t>
            </a:r>
          </a:p>
          <a:p>
            <a:pPr eaLnBrk="1" hangingPunct="1"/>
            <a:r>
              <a:rPr lang="en-US" altLang="en-US" b="1" dirty="0"/>
              <a:t>find(‘condition’)</a:t>
            </a:r>
            <a:r>
              <a:rPr lang="en-US" altLang="en-US" dirty="0"/>
              <a:t> – Return indices of A’s elements that satisfies the condition.</a:t>
            </a:r>
          </a:p>
          <a:p>
            <a:pPr eaLnBrk="1" hangingPunct="1"/>
            <a:r>
              <a:rPr lang="en-US" altLang="en-US" dirty="0"/>
              <a:t>Example:  </a:t>
            </a:r>
            <a:r>
              <a:rPr lang="en-US" altLang="en-US" b="1" dirty="0"/>
              <a:t>A = [7 6 5; 4 3 2];</a:t>
            </a:r>
          </a:p>
          <a:p>
            <a:pPr eaLnBrk="1" hangingPunct="1">
              <a:buFontTx/>
              <a:buNone/>
            </a:pPr>
            <a:r>
              <a:rPr lang="en-US" altLang="en-US" dirty="0"/>
              <a:t>    </a:t>
            </a:r>
            <a:r>
              <a:rPr lang="en-US" altLang="en-US" b="1" dirty="0"/>
              <a:t>find (‘A == 3’);</a:t>
            </a:r>
            <a:r>
              <a:rPr lang="en-US" altLang="en-US" dirty="0"/>
              <a:t>  --&gt; returns 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A283BCBF-FD28-C76F-7542-1DA2CD72F244}"/>
              </a:ext>
            </a:extLst>
          </p:cNvPr>
          <p:cNvSpPr>
            <a:spLocks noGrp="1" noChangeArrowheads="1"/>
          </p:cNvSpPr>
          <p:nvPr>
            <p:ph type="title"/>
          </p:nvPr>
        </p:nvSpPr>
        <p:spPr>
          <a:xfrm>
            <a:off x="755073" y="180108"/>
            <a:ext cx="8229600" cy="1143001"/>
          </a:xfrm>
        </p:spPr>
        <p:txBody>
          <a:bodyPr/>
          <a:lstStyle/>
          <a:p>
            <a:pPr eaLnBrk="1" hangingPunct="1"/>
            <a:r>
              <a:rPr lang="en-US" altLang="en-US" sz="4000" dirty="0"/>
              <a:t>Solving Linear Equations</a:t>
            </a:r>
          </a:p>
        </p:txBody>
      </p:sp>
      <p:sp>
        <p:nvSpPr>
          <p:cNvPr id="12291" name="Rectangle 3">
            <a:extLst>
              <a:ext uri="{FF2B5EF4-FFF2-40B4-BE49-F238E27FC236}">
                <a16:creationId xmlns:a16="http://schemas.microsoft.com/office/drawing/2014/main" id="{E7D3D1D1-AB21-4E24-FA58-DED9AA8515A3}"/>
              </a:ext>
            </a:extLst>
          </p:cNvPr>
          <p:cNvSpPr>
            <a:spLocks noGrp="1" noChangeArrowheads="1"/>
          </p:cNvSpPr>
          <p:nvPr>
            <p:ph type="body" idx="1"/>
          </p:nvPr>
        </p:nvSpPr>
        <p:spPr>
          <a:xfrm>
            <a:off x="755073" y="1323110"/>
            <a:ext cx="8229600" cy="4525963"/>
          </a:xfrm>
        </p:spPr>
        <p:txBody>
          <a:bodyPr/>
          <a:lstStyle/>
          <a:p>
            <a:pPr eaLnBrk="1" hangingPunct="1">
              <a:defRPr/>
            </a:pPr>
            <a:r>
              <a:rPr lang="en-US" altLang="en-US" dirty="0"/>
              <a:t>A = [1 2 3; 2 5 3; 1 0 8];</a:t>
            </a:r>
          </a:p>
          <a:p>
            <a:pPr eaLnBrk="1" hangingPunct="1">
              <a:defRPr/>
            </a:pPr>
            <a:r>
              <a:rPr lang="en-US" altLang="en-US" dirty="0"/>
              <a:t>b = [2; 1; 0];</a:t>
            </a:r>
          </a:p>
          <a:p>
            <a:pPr>
              <a:defRPr/>
            </a:pPr>
            <a:endParaRPr lang="en-US" altLang="en-US" sz="1000" dirty="0"/>
          </a:p>
          <a:p>
            <a:pPr eaLnBrk="1" hangingPunct="1">
              <a:defRPr/>
            </a:pPr>
            <a:r>
              <a:rPr lang="en-US" altLang="en-US" dirty="0"/>
              <a:t>x = </a:t>
            </a:r>
            <a:r>
              <a:rPr lang="en-US" altLang="en-US" dirty="0" err="1"/>
              <a:t>inv</a:t>
            </a:r>
            <a:r>
              <a:rPr lang="en-US" altLang="en-US" dirty="0"/>
              <a:t>(A)*b;	  % solves Ax=b if A is invertible.</a:t>
            </a:r>
          </a:p>
          <a:p>
            <a:pPr>
              <a:defRPr/>
            </a:pPr>
            <a:r>
              <a:rPr lang="en-US" altLang="en-US" dirty="0">
                <a:solidFill>
                  <a:srgbClr val="C00000"/>
                </a:solidFill>
              </a:rPr>
              <a:t>   (Note: This is a BAD way to solve the  </a:t>
            </a:r>
          </a:p>
          <a:p>
            <a:pPr>
              <a:defRPr/>
            </a:pPr>
            <a:r>
              <a:rPr lang="en-US" altLang="en-US" dirty="0">
                <a:solidFill>
                  <a:srgbClr val="C00000"/>
                </a:solidFill>
              </a:rPr>
              <a:t>   equations!!!  It’s unstable and inefficient.)</a:t>
            </a:r>
          </a:p>
          <a:p>
            <a:pPr eaLnBrk="1" hangingPunct="1">
              <a:defRPr/>
            </a:pPr>
            <a:r>
              <a:rPr lang="en-US" altLang="en-US" dirty="0"/>
              <a:t>x = A\b;		  % solves Ax = b.  </a:t>
            </a:r>
          </a:p>
          <a:p>
            <a:pPr eaLnBrk="1" hangingPunct="1">
              <a:buFontTx/>
              <a:buNone/>
              <a:defRPr/>
            </a:pPr>
            <a:r>
              <a:rPr lang="en-US" altLang="en-US" dirty="0">
                <a:solidFill>
                  <a:srgbClr val="C00000"/>
                </a:solidFill>
              </a:rPr>
              <a:t>	(Note:  This way is better, but we’ll learn how to program methods to solve Ax=b.)</a:t>
            </a:r>
          </a:p>
          <a:p>
            <a:pPr eaLnBrk="1" hangingPunct="1">
              <a:buFontTx/>
              <a:buNone/>
              <a:defRPr/>
            </a:pPr>
            <a:endParaRPr lang="en-US" altLang="en-US" sz="1000" dirty="0">
              <a:solidFill>
                <a:srgbClr val="C00000"/>
              </a:solidFill>
            </a:endParaRPr>
          </a:p>
          <a:p>
            <a:pPr>
              <a:defRPr/>
            </a:pPr>
            <a:r>
              <a:rPr lang="en-US" altLang="en-US" dirty="0">
                <a:solidFill>
                  <a:srgbClr val="C00000"/>
                </a:solidFill>
              </a:rPr>
              <a:t>  </a:t>
            </a:r>
            <a:r>
              <a:rPr lang="en-US" altLang="en-US" sz="2000" dirty="0">
                <a:solidFill>
                  <a:srgbClr val="00B050"/>
                </a:solidFill>
              </a:rPr>
              <a:t>Do NOT use either of these commands in your code!</a:t>
            </a:r>
          </a:p>
          <a:p>
            <a:pPr lvl="1" eaLnBrk="1" hangingPunct="1">
              <a:buFontTx/>
              <a:buNone/>
              <a:defRPr/>
            </a:pPr>
            <a:endParaRPr lang="en-US" altLang="en-US" dirty="0"/>
          </a:p>
        </p:txBody>
      </p:sp>
      <p:cxnSp>
        <p:nvCxnSpPr>
          <p:cNvPr id="3" name="Straight Connector 2">
            <a:extLst>
              <a:ext uri="{FF2B5EF4-FFF2-40B4-BE49-F238E27FC236}">
                <a16:creationId xmlns:a16="http://schemas.microsoft.com/office/drawing/2014/main" id="{3EAFBD42-964E-F7AB-F4F1-1ADD5195E9A1}"/>
              </a:ext>
            </a:extLst>
          </p:cNvPr>
          <p:cNvCxnSpPr>
            <a:cxnSpLocks/>
          </p:cNvCxnSpPr>
          <p:nvPr/>
        </p:nvCxnSpPr>
        <p:spPr>
          <a:xfrm>
            <a:off x="2888673" y="3059380"/>
            <a:ext cx="3624943" cy="15185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7A33026-22E2-316C-A1D7-83C15ADBAEF7}"/>
              </a:ext>
            </a:extLst>
          </p:cNvPr>
          <p:cNvCxnSpPr>
            <a:cxnSpLocks/>
          </p:cNvCxnSpPr>
          <p:nvPr/>
        </p:nvCxnSpPr>
        <p:spPr>
          <a:xfrm flipV="1">
            <a:off x="2513116" y="3059380"/>
            <a:ext cx="3886200" cy="151855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7DE63D95-ED6D-E1E4-771E-4437A937B076}"/>
              </a:ext>
            </a:extLst>
          </p:cNvPr>
          <p:cNvSpPr>
            <a:spLocks noGrp="1" noChangeArrowheads="1"/>
          </p:cNvSpPr>
          <p:nvPr>
            <p:ph type="title"/>
          </p:nvPr>
        </p:nvSpPr>
        <p:spPr/>
        <p:txBody>
          <a:bodyPr/>
          <a:lstStyle/>
          <a:p>
            <a:pPr eaLnBrk="1" hangingPunct="1"/>
            <a:r>
              <a:rPr lang="en-US" altLang="en-US" sz="4000" dirty="0"/>
              <a:t>More Matrix/Vector Operations</a:t>
            </a:r>
          </a:p>
        </p:txBody>
      </p:sp>
      <p:sp>
        <p:nvSpPr>
          <p:cNvPr id="27651" name="Rectangle 3">
            <a:extLst>
              <a:ext uri="{FF2B5EF4-FFF2-40B4-BE49-F238E27FC236}">
                <a16:creationId xmlns:a16="http://schemas.microsoft.com/office/drawing/2014/main" id="{10F05DEC-C019-A793-A87C-0EC274CD457B}"/>
              </a:ext>
            </a:extLst>
          </p:cNvPr>
          <p:cNvSpPr>
            <a:spLocks noGrp="1" noChangeArrowheads="1"/>
          </p:cNvSpPr>
          <p:nvPr>
            <p:ph type="body" idx="1"/>
          </p:nvPr>
        </p:nvSpPr>
        <p:spPr>
          <a:xfrm>
            <a:off x="203200" y="1246908"/>
            <a:ext cx="11785600" cy="4239491"/>
          </a:xfrm>
        </p:spPr>
        <p:txBody>
          <a:bodyPr/>
          <a:lstStyle/>
          <a:p>
            <a:pPr eaLnBrk="1" hangingPunct="1"/>
            <a:r>
              <a:rPr lang="en-US" altLang="en-US" b="1" dirty="0"/>
              <a:t>length(v)</a:t>
            </a:r>
            <a:r>
              <a:rPr lang="en-US" altLang="en-US" dirty="0"/>
              <a:t>		% determine length of vector.</a:t>
            </a:r>
          </a:p>
          <a:p>
            <a:pPr eaLnBrk="1" hangingPunct="1"/>
            <a:r>
              <a:rPr lang="en-US" altLang="en-US" b="1" dirty="0"/>
              <a:t>size(A)	</a:t>
            </a:r>
            <a:r>
              <a:rPr lang="en-US" altLang="en-US" dirty="0"/>
              <a:t>	% determine size of matrix.</a:t>
            </a:r>
          </a:p>
          <a:p>
            <a:pPr eaLnBrk="1" hangingPunct="1"/>
            <a:r>
              <a:rPr lang="en-US" altLang="en-US" b="1" dirty="0"/>
              <a:t>rank(A)</a:t>
            </a:r>
            <a:r>
              <a:rPr lang="en-US" altLang="en-US" dirty="0"/>
              <a:t>		% determine rank of matrix.</a:t>
            </a:r>
          </a:p>
          <a:p>
            <a:pPr eaLnBrk="1" hangingPunct="1"/>
            <a:r>
              <a:rPr lang="en-US" altLang="en-US" b="1" dirty="0"/>
              <a:t>norm(A)</a:t>
            </a:r>
            <a:r>
              <a:rPr lang="en-US" altLang="en-US" dirty="0"/>
              <a:t>, </a:t>
            </a:r>
            <a:r>
              <a:rPr lang="en-US" altLang="en-US" b="1" dirty="0"/>
              <a:t>norm(A,1)</a:t>
            </a:r>
            <a:r>
              <a:rPr lang="en-US" altLang="en-US" dirty="0"/>
              <a:t>, </a:t>
            </a:r>
            <a:r>
              <a:rPr lang="en-US" altLang="en-US" b="1" dirty="0"/>
              <a:t>norm(</a:t>
            </a:r>
            <a:r>
              <a:rPr lang="en-US" altLang="en-US" b="1" dirty="0" err="1"/>
              <a:t>A,inf</a:t>
            </a:r>
            <a:r>
              <a:rPr lang="en-US" altLang="en-US" b="1" dirty="0"/>
              <a:t>)</a:t>
            </a:r>
          </a:p>
          <a:p>
            <a:pPr eaLnBrk="1" hangingPunct="1">
              <a:buFontTx/>
              <a:buNone/>
            </a:pPr>
            <a:r>
              <a:rPr lang="en-US" altLang="en-US" dirty="0"/>
              <a:t>			% determine 2-norm, 1-norm, and infinity-norm of A.</a:t>
            </a:r>
          </a:p>
          <a:p>
            <a:pPr eaLnBrk="1" hangingPunct="1">
              <a:buFontTx/>
              <a:buNone/>
            </a:pPr>
            <a:r>
              <a:rPr lang="en-US" altLang="en-US" b="1" dirty="0">
                <a:cs typeface="Arial" panose="020B0604020202020204" pitchFamily="34" charset="0"/>
              </a:rPr>
              <a:t>norm(v)</a:t>
            </a:r>
            <a:r>
              <a:rPr lang="en-US" altLang="en-US" dirty="0">
                <a:cs typeface="Arial" panose="020B0604020202020204" pitchFamily="34" charset="0"/>
              </a:rPr>
              <a:t>		% compute vector 2-norm.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3AF8B5C-4A74-D3C4-4C48-FF75850DBDAF}"/>
              </a:ext>
            </a:extLst>
          </p:cNvPr>
          <p:cNvSpPr>
            <a:spLocks noGrp="1" noChangeArrowheads="1"/>
          </p:cNvSpPr>
          <p:nvPr>
            <p:ph type="title"/>
          </p:nvPr>
        </p:nvSpPr>
        <p:spPr>
          <a:xfrm>
            <a:off x="501040" y="152400"/>
            <a:ext cx="11487760" cy="838200"/>
          </a:xfrm>
        </p:spPr>
        <p:txBody>
          <a:bodyPr/>
          <a:lstStyle/>
          <a:p>
            <a:pPr eaLnBrk="1" hangingPunct="1"/>
            <a:r>
              <a:rPr lang="en-US" altLang="en-US" sz="4000" dirty="0"/>
              <a:t>For Loops</a:t>
            </a:r>
          </a:p>
        </p:txBody>
      </p:sp>
      <p:sp>
        <p:nvSpPr>
          <p:cNvPr id="29699" name="Rectangle 3">
            <a:extLst>
              <a:ext uri="{FF2B5EF4-FFF2-40B4-BE49-F238E27FC236}">
                <a16:creationId xmlns:a16="http://schemas.microsoft.com/office/drawing/2014/main" id="{ABE4F2FB-E7F3-4A9C-311D-AB774394A6E1}"/>
              </a:ext>
            </a:extLst>
          </p:cNvPr>
          <p:cNvSpPr>
            <a:spLocks noGrp="1" noChangeArrowheads="1"/>
          </p:cNvSpPr>
          <p:nvPr>
            <p:ph type="body" idx="1"/>
          </p:nvPr>
        </p:nvSpPr>
        <p:spPr>
          <a:xfrm>
            <a:off x="501041" y="1073062"/>
            <a:ext cx="6472966" cy="5632537"/>
          </a:xfrm>
        </p:spPr>
        <p:txBody>
          <a:bodyPr/>
          <a:lstStyle/>
          <a:p>
            <a:pPr eaLnBrk="1" hangingPunct="1"/>
            <a:r>
              <a:rPr lang="en-US" altLang="en-US" sz="2000" b="1" dirty="0"/>
              <a:t>x = 0; </a:t>
            </a:r>
          </a:p>
          <a:p>
            <a:pPr eaLnBrk="1" hangingPunct="1">
              <a:buFontTx/>
              <a:buNone/>
            </a:pPr>
            <a:r>
              <a:rPr lang="en-US" altLang="en-US" sz="2000" b="1" dirty="0"/>
              <a:t>   for </a:t>
            </a:r>
            <a:r>
              <a:rPr lang="en-US" altLang="en-US" sz="2000" b="1" dirty="0" err="1"/>
              <a:t>i</a:t>
            </a:r>
            <a:r>
              <a:rPr lang="en-US" altLang="en-US" sz="2000" b="1" dirty="0"/>
              <a:t>=1:2:5</a:t>
            </a:r>
            <a:r>
              <a:rPr lang="en-US" altLang="en-US" sz="2000" dirty="0"/>
              <a:t>       % start at 1, increment by 2</a:t>
            </a:r>
          </a:p>
          <a:p>
            <a:pPr eaLnBrk="1" hangingPunct="1">
              <a:buFontTx/>
              <a:buNone/>
            </a:pPr>
            <a:r>
              <a:rPr lang="en-US" altLang="en-US" sz="2000" dirty="0"/>
              <a:t>     </a:t>
            </a:r>
            <a:r>
              <a:rPr lang="en-US" altLang="en-US" sz="2000" b="1" dirty="0"/>
              <a:t>x = </a:t>
            </a:r>
            <a:r>
              <a:rPr lang="en-US" altLang="en-US" sz="2000" b="1" dirty="0" err="1"/>
              <a:t>x+i</a:t>
            </a:r>
            <a:r>
              <a:rPr lang="en-US" altLang="en-US" sz="2000" dirty="0"/>
              <a:t>;          % end with 5.</a:t>
            </a:r>
          </a:p>
          <a:p>
            <a:pPr eaLnBrk="1" hangingPunct="1">
              <a:buFontTx/>
              <a:buNone/>
            </a:pPr>
            <a:r>
              <a:rPr lang="en-US" altLang="en-US" sz="2000" dirty="0"/>
              <a:t>   </a:t>
            </a:r>
            <a:r>
              <a:rPr lang="en-US" altLang="en-US" sz="2000" b="1" dirty="0"/>
              <a:t>end</a:t>
            </a:r>
            <a:endParaRPr lang="en-US" altLang="en-US" sz="2000" dirty="0"/>
          </a:p>
          <a:p>
            <a:pPr eaLnBrk="1" hangingPunct="1">
              <a:buFontTx/>
              <a:buNone/>
            </a:pPr>
            <a:r>
              <a:rPr lang="en-US" altLang="en-US" sz="2000" dirty="0"/>
              <a:t>   This computes x = 0+1+3+5=9.</a:t>
            </a:r>
          </a:p>
          <a:p>
            <a:pPr eaLnBrk="1" hangingPunct="1">
              <a:buFontTx/>
              <a:buNone/>
            </a:pPr>
            <a:endParaRPr lang="en-US" altLang="en-US" sz="1800" dirty="0"/>
          </a:p>
          <a:p>
            <a:r>
              <a:rPr lang="en-US" altLang="en-US" dirty="0"/>
              <a:t>While loops</a:t>
            </a:r>
          </a:p>
          <a:p>
            <a:pPr eaLnBrk="1" hangingPunct="1"/>
            <a:r>
              <a:rPr lang="en-US" altLang="en-US" sz="2000" dirty="0"/>
              <a:t>x=7;</a:t>
            </a:r>
          </a:p>
          <a:p>
            <a:r>
              <a:rPr lang="en-US" altLang="en-US" sz="2000" dirty="0"/>
              <a:t>   while (x &gt; = 0)</a:t>
            </a:r>
          </a:p>
          <a:p>
            <a:r>
              <a:rPr lang="en-US" altLang="en-US" sz="2000" dirty="0"/>
              <a:t>     x = x-2;</a:t>
            </a:r>
          </a:p>
          <a:p>
            <a:r>
              <a:rPr lang="en-US" altLang="en-US" sz="2000" dirty="0"/>
              <a:t>   end;</a:t>
            </a:r>
          </a:p>
          <a:p>
            <a:r>
              <a:rPr lang="en-US" altLang="en-US" sz="2000" dirty="0"/>
              <a:t>   This computes x = 7-2-2-2-2 = -1.  </a:t>
            </a:r>
          </a:p>
          <a:p>
            <a:r>
              <a:rPr lang="en-US" altLang="en-US" sz="2000" dirty="0"/>
              <a:t>break – terminates execution of for and while loops.  For nested loops, it exits the innermost loop only.</a:t>
            </a:r>
          </a:p>
          <a:p>
            <a:pPr eaLnBrk="1" hangingPunct="1">
              <a:buFontTx/>
              <a:buNone/>
            </a:pPr>
            <a:endParaRPr lang="en-US"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C36220D9-283C-5244-C9FA-EC0CE04AE6EE}"/>
              </a:ext>
            </a:extLst>
          </p:cNvPr>
          <p:cNvSpPr>
            <a:spLocks noGrp="1" noChangeArrowheads="1"/>
          </p:cNvSpPr>
          <p:nvPr>
            <p:ph type="title"/>
          </p:nvPr>
        </p:nvSpPr>
        <p:spPr/>
        <p:txBody>
          <a:bodyPr/>
          <a:lstStyle/>
          <a:p>
            <a:pPr eaLnBrk="1" hangingPunct="1"/>
            <a:r>
              <a:rPr lang="en-US" altLang="en-US" sz="4000" dirty="0"/>
              <a:t>If and Switch Statements</a:t>
            </a:r>
          </a:p>
        </p:txBody>
      </p:sp>
      <p:sp>
        <p:nvSpPr>
          <p:cNvPr id="33795" name="Rectangle 3">
            <a:extLst>
              <a:ext uri="{FF2B5EF4-FFF2-40B4-BE49-F238E27FC236}">
                <a16:creationId xmlns:a16="http://schemas.microsoft.com/office/drawing/2014/main" id="{B2159A25-54A2-445B-9E29-685C49C24C1B}"/>
              </a:ext>
            </a:extLst>
          </p:cNvPr>
          <p:cNvSpPr>
            <a:spLocks noGrp="1" noChangeArrowheads="1"/>
          </p:cNvSpPr>
          <p:nvPr>
            <p:ph type="body" idx="1"/>
          </p:nvPr>
        </p:nvSpPr>
        <p:spPr>
          <a:xfrm>
            <a:off x="203200" y="1066800"/>
            <a:ext cx="11884416" cy="5638800"/>
          </a:xfrm>
        </p:spPr>
        <p:txBody>
          <a:bodyPr/>
          <a:lstStyle/>
          <a:p>
            <a:pPr eaLnBrk="1" hangingPunct="1"/>
            <a:r>
              <a:rPr lang="en-US" altLang="en-US" sz="2000" b="1" dirty="0"/>
              <a:t>if (x == 3)</a:t>
            </a:r>
          </a:p>
          <a:p>
            <a:pPr eaLnBrk="1" hangingPunct="1">
              <a:buFontTx/>
              <a:buNone/>
            </a:pPr>
            <a:r>
              <a:rPr lang="en-US" altLang="en-US" sz="2000" b="1" dirty="0"/>
              <a:t>     </a:t>
            </a:r>
            <a:r>
              <a:rPr lang="en-US" altLang="en-US" sz="2000" b="1" dirty="0" err="1"/>
              <a:t>disp</a:t>
            </a:r>
            <a:r>
              <a:rPr lang="en-US" altLang="en-US" sz="2000" b="1" dirty="0"/>
              <a:t>(‘The value of x is 3.’);</a:t>
            </a:r>
          </a:p>
          <a:p>
            <a:pPr eaLnBrk="1" hangingPunct="1">
              <a:buFontTx/>
              <a:buNone/>
            </a:pPr>
            <a:r>
              <a:rPr lang="en-US" altLang="en-US" sz="2000" b="1" dirty="0"/>
              <a:t>   elseif (x == 5)</a:t>
            </a:r>
          </a:p>
          <a:p>
            <a:pPr eaLnBrk="1" hangingPunct="1">
              <a:buFontTx/>
              <a:buNone/>
            </a:pPr>
            <a:r>
              <a:rPr lang="en-US" altLang="en-US" sz="2000" b="1" dirty="0"/>
              <a:t>     </a:t>
            </a:r>
            <a:r>
              <a:rPr lang="en-US" altLang="en-US" sz="2000" b="1" dirty="0" err="1"/>
              <a:t>disp</a:t>
            </a:r>
            <a:r>
              <a:rPr lang="en-US" altLang="en-US" sz="2000" b="1" dirty="0"/>
              <a:t>(‘The value of x is 5.’);</a:t>
            </a:r>
          </a:p>
          <a:p>
            <a:pPr eaLnBrk="1" hangingPunct="1">
              <a:buFontTx/>
              <a:buNone/>
            </a:pPr>
            <a:r>
              <a:rPr lang="en-US" altLang="en-US" sz="2000" b="1" dirty="0"/>
              <a:t>   else</a:t>
            </a:r>
          </a:p>
          <a:p>
            <a:pPr eaLnBrk="1" hangingPunct="1">
              <a:buFontTx/>
              <a:buNone/>
            </a:pPr>
            <a:r>
              <a:rPr lang="en-US" altLang="en-US" sz="2000" b="1" dirty="0"/>
              <a:t>     </a:t>
            </a:r>
            <a:r>
              <a:rPr lang="en-US" altLang="en-US" sz="2000" b="1" dirty="0" err="1"/>
              <a:t>disp</a:t>
            </a:r>
            <a:r>
              <a:rPr lang="en-US" altLang="en-US" sz="2000" b="1" dirty="0"/>
              <a:t>(‘The value of x is not 3 or 5.’);</a:t>
            </a:r>
          </a:p>
          <a:p>
            <a:pPr eaLnBrk="1" hangingPunct="1">
              <a:buFontTx/>
              <a:buNone/>
            </a:pPr>
            <a:r>
              <a:rPr lang="en-US" altLang="en-US" sz="2000" b="1" dirty="0"/>
              <a:t>   end;</a:t>
            </a:r>
          </a:p>
          <a:p>
            <a:pPr eaLnBrk="1" hangingPunct="1">
              <a:buFontTx/>
              <a:buNone/>
            </a:pPr>
            <a:endParaRPr lang="en-US" altLang="en-US" sz="2000" b="1" dirty="0"/>
          </a:p>
          <a:p>
            <a:pPr eaLnBrk="1" hangingPunct="1">
              <a:lnSpc>
                <a:spcPct val="90000"/>
              </a:lnSpc>
            </a:pPr>
            <a:r>
              <a:rPr lang="en-US" altLang="en-US" sz="2000" dirty="0"/>
              <a:t>switch face</a:t>
            </a:r>
          </a:p>
          <a:p>
            <a:pPr>
              <a:lnSpc>
                <a:spcPct val="90000"/>
              </a:lnSpc>
            </a:pPr>
            <a:r>
              <a:rPr lang="en-US" altLang="en-US" sz="2000" dirty="0"/>
              <a:t>     case {1}</a:t>
            </a:r>
          </a:p>
          <a:p>
            <a:pPr>
              <a:lnSpc>
                <a:spcPct val="90000"/>
              </a:lnSpc>
            </a:pPr>
            <a:r>
              <a:rPr lang="en-US" altLang="en-US" sz="2000" dirty="0"/>
              <a:t>       </a:t>
            </a:r>
            <a:r>
              <a:rPr lang="en-US" altLang="en-US" sz="2000" dirty="0" err="1"/>
              <a:t>disp</a:t>
            </a:r>
            <a:r>
              <a:rPr lang="en-US" altLang="en-US" sz="2000" dirty="0"/>
              <a:t>(‘Rolled a 1’);</a:t>
            </a:r>
          </a:p>
          <a:p>
            <a:pPr>
              <a:lnSpc>
                <a:spcPct val="90000"/>
              </a:lnSpc>
            </a:pPr>
            <a:r>
              <a:rPr lang="en-US" altLang="en-US" sz="2000" dirty="0"/>
              <a:t>     case {2}</a:t>
            </a:r>
          </a:p>
          <a:p>
            <a:pPr>
              <a:lnSpc>
                <a:spcPct val="90000"/>
              </a:lnSpc>
            </a:pPr>
            <a:r>
              <a:rPr lang="en-US" altLang="en-US" sz="2000" dirty="0"/>
              <a:t>       </a:t>
            </a:r>
            <a:r>
              <a:rPr lang="en-US" altLang="en-US" sz="2000" dirty="0" err="1"/>
              <a:t>disp</a:t>
            </a:r>
            <a:r>
              <a:rPr lang="en-US" altLang="en-US" sz="2000" dirty="0"/>
              <a:t>(‘Rolled a 2’);</a:t>
            </a:r>
          </a:p>
          <a:p>
            <a:pPr>
              <a:lnSpc>
                <a:spcPct val="90000"/>
              </a:lnSpc>
            </a:pPr>
            <a:r>
              <a:rPr lang="en-US" altLang="en-US" sz="2000" dirty="0"/>
              <a:t>     otherwise</a:t>
            </a:r>
          </a:p>
          <a:p>
            <a:pPr>
              <a:lnSpc>
                <a:spcPct val="90000"/>
              </a:lnSpc>
            </a:pPr>
            <a:r>
              <a:rPr lang="en-US" altLang="en-US" sz="2000" dirty="0"/>
              <a:t>       </a:t>
            </a:r>
            <a:r>
              <a:rPr lang="en-US" altLang="en-US" sz="2000" dirty="0" err="1"/>
              <a:t>disp</a:t>
            </a:r>
            <a:r>
              <a:rPr lang="en-US" altLang="en-US" sz="2000" dirty="0"/>
              <a:t>(‘Rolled a number &gt;= 3’);</a:t>
            </a:r>
          </a:p>
          <a:p>
            <a:pPr>
              <a:lnSpc>
                <a:spcPct val="90000"/>
              </a:lnSpc>
            </a:pPr>
            <a:r>
              <a:rPr lang="en-US" altLang="en-US" sz="2000" dirty="0"/>
              <a:t>     end</a:t>
            </a:r>
            <a:endParaRPr lang="en-US" altLang="en-US" sz="2000" u="sng" dirty="0">
              <a:solidFill>
                <a:srgbClr val="C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p:cNvGraphicFramePr>
            <a:graphicFrameLocks noGrp="1"/>
          </p:cNvGraphicFramePr>
          <p:nvPr/>
        </p:nvGraphicFramePr>
        <p:xfrm>
          <a:off x="811714" y="1029728"/>
          <a:ext cx="7615822" cy="5029200"/>
        </p:xfrm>
        <a:graphic>
          <a:graphicData uri="http://schemas.openxmlformats.org/drawingml/2006/table">
            <a:tbl>
              <a:tblPr firstRow="1" bandRow="1"/>
              <a:tblGrid>
                <a:gridCol w="874726">
                  <a:extLst>
                    <a:ext uri="{9D8B030D-6E8A-4147-A177-3AD203B41FA5}">
                      <a16:colId xmlns:a16="http://schemas.microsoft.com/office/drawing/2014/main" val="20001"/>
                    </a:ext>
                  </a:extLst>
                </a:gridCol>
                <a:gridCol w="3052034">
                  <a:extLst>
                    <a:ext uri="{9D8B030D-6E8A-4147-A177-3AD203B41FA5}">
                      <a16:colId xmlns:a16="http://schemas.microsoft.com/office/drawing/2014/main" val="20002"/>
                    </a:ext>
                  </a:extLst>
                </a:gridCol>
                <a:gridCol w="817678">
                  <a:extLst>
                    <a:ext uri="{9D8B030D-6E8A-4147-A177-3AD203B41FA5}">
                      <a16:colId xmlns:a16="http://schemas.microsoft.com/office/drawing/2014/main" val="20003"/>
                    </a:ext>
                  </a:extLst>
                </a:gridCol>
                <a:gridCol w="2871384">
                  <a:extLst>
                    <a:ext uri="{9D8B030D-6E8A-4147-A177-3AD203B41FA5}">
                      <a16:colId xmlns:a16="http://schemas.microsoft.com/office/drawing/2014/main" val="20004"/>
                    </a:ext>
                  </a:extLst>
                </a:gridCol>
              </a:tblGrid>
              <a:tr h="298568">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600" dirty="0">
                          <a:solidFill>
                            <a:schemeClr val="tx1"/>
                          </a:solidFill>
                          <a:latin typeface="Arial" panose="020B0604020202020204" pitchFamily="34" charset="0"/>
                          <a:cs typeface="Arial" panose="020B0604020202020204" pitchFamily="34" charset="0"/>
                        </a:rPr>
                        <a:t>Tue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600" dirty="0">
                          <a:solidFill>
                            <a:schemeClr val="tx1"/>
                          </a:solidFill>
                          <a:latin typeface="Arial" panose="020B0604020202020204" pitchFamily="34" charset="0"/>
                          <a:cs typeface="Arial" panose="020B0604020202020204" pitchFamily="34" charset="0"/>
                        </a:rPr>
                        <a:t>Topic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600" dirty="0">
                          <a:solidFill>
                            <a:schemeClr val="tx1"/>
                          </a:solidFill>
                          <a:latin typeface="Arial" panose="020B0604020202020204" pitchFamily="34" charset="0"/>
                          <a:cs typeface="Arial" panose="020B0604020202020204" pitchFamily="34" charset="0"/>
                        </a:rPr>
                        <a:t>Fri</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algn="l"/>
                      <a:r>
                        <a:rPr lang="en-US" sz="1600" dirty="0">
                          <a:solidFill>
                            <a:schemeClr val="tx1"/>
                          </a:solidFill>
                          <a:latin typeface="Arial" panose="020B0604020202020204" pitchFamily="34" charset="0"/>
                          <a:cs typeface="Arial" panose="020B0604020202020204" pitchFamily="34" charset="0"/>
                        </a:rPr>
                        <a:t>Topic</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5B9BD5">
                        <a:lumMod val="20000"/>
                        <a:lumOff val="80000"/>
                      </a:srgbClr>
                    </a:solidFill>
                  </a:tcPr>
                </a:tc>
                <a:extLst>
                  <a:ext uri="{0D108BD9-81ED-4DB2-BD59-A6C34878D82A}">
                    <a16:rowId xmlns:a16="http://schemas.microsoft.com/office/drawing/2014/main" val="10000"/>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chemeClr val="bg1"/>
                          </a:solidFill>
                          <a:latin typeface="Arial" panose="020B0604020202020204" pitchFamily="34" charset="0"/>
                          <a:cs typeface="Arial" panose="020B0604020202020204" pitchFamily="34" charset="0"/>
                        </a:rPr>
                        <a:t>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trike="noStrike" spc="-10" dirty="0">
                          <a:solidFill>
                            <a:schemeClr val="bg1"/>
                          </a:solidFill>
                          <a:latin typeface="Arial" panose="020B0604020202020204" pitchFamily="34" charset="0"/>
                          <a:cs typeface="Arial" panose="020B0604020202020204" pitchFamily="34" charset="0"/>
                        </a:rPr>
                        <a:t>I</a:t>
                      </a:r>
                      <a:r>
                        <a:rPr lang="en-US" sz="1600" b="1" strike="noStrike" spc="-5" dirty="0">
                          <a:solidFill>
                            <a:schemeClr val="bg1"/>
                          </a:solidFill>
                          <a:latin typeface="Arial" panose="020B0604020202020204" pitchFamily="34" charset="0"/>
                          <a:cs typeface="Arial" panose="020B0604020202020204" pitchFamily="34" charset="0"/>
                        </a:rPr>
                        <a:t>ntro</a:t>
                      </a:r>
                      <a:r>
                        <a:rPr lang="en-US" sz="1600" b="1" strike="noStrike" spc="5" dirty="0">
                          <a:solidFill>
                            <a:schemeClr val="bg1"/>
                          </a:solidFill>
                          <a:latin typeface="Arial" panose="020B0604020202020204" pitchFamily="34" charset="0"/>
                          <a:cs typeface="Arial" panose="020B0604020202020204" pitchFamily="34" charset="0"/>
                        </a:rPr>
                        <a:t>d</a:t>
                      </a:r>
                      <a:r>
                        <a:rPr lang="en-US" sz="1600" b="1" strike="noStrike" spc="-10" dirty="0">
                          <a:solidFill>
                            <a:schemeClr val="bg1"/>
                          </a:solidFill>
                          <a:latin typeface="Arial" panose="020B0604020202020204" pitchFamily="34" charset="0"/>
                          <a:cs typeface="Arial" panose="020B0604020202020204" pitchFamily="34" charset="0"/>
                        </a:rPr>
                        <a:t>u</a:t>
                      </a:r>
                      <a:r>
                        <a:rPr lang="en-US" sz="1600" b="1" strike="noStrike" dirty="0">
                          <a:solidFill>
                            <a:schemeClr val="bg1"/>
                          </a:solidFill>
                          <a:latin typeface="Arial" panose="020B0604020202020204" pitchFamily="34" charset="0"/>
                          <a:cs typeface="Arial" panose="020B0604020202020204" pitchFamily="34" charset="0"/>
                        </a:rPr>
                        <a:t>ction</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chemeClr val="bg1"/>
                          </a:solidFill>
                          <a:latin typeface="Arial" panose="020B0604020202020204" pitchFamily="34" charset="0"/>
                          <a:cs typeface="Arial" panose="020B0604020202020204" pitchFamily="34" charset="0"/>
                        </a:rPr>
                        <a:t>2</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trike="noStrike" spc="0" dirty="0">
                          <a:solidFill>
                            <a:schemeClr val="bg1"/>
                          </a:solidFill>
                          <a:latin typeface="Arial" panose="020B0604020202020204" pitchFamily="34" charset="0"/>
                          <a:cs typeface="Arial" panose="020B0604020202020204" pitchFamily="34" charset="0"/>
                        </a:rPr>
                        <a:t>MatLab I (Basics)</a:t>
                      </a:r>
                      <a:endParaRPr lang="en-US" sz="1600" b="1" strike="noStrike"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1"/>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System</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Convolution</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2"/>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Fourier Series</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0" dirty="0">
                          <a:solidFill>
                            <a:srgbClr val="FFFF00"/>
                          </a:solidFill>
                          <a:latin typeface="Arial" panose="020B0604020202020204" pitchFamily="34" charset="0"/>
                          <a:cs typeface="Arial" panose="020B0604020202020204" pitchFamily="34" charset="0"/>
                        </a:rPr>
                        <a:t>F</a:t>
                      </a:r>
                      <a:r>
                        <a:rPr lang="en-US" sz="1600" b="1" spc="-5" dirty="0">
                          <a:solidFill>
                            <a:srgbClr val="FFFF00"/>
                          </a:solidFill>
                          <a:latin typeface="Arial" panose="020B0604020202020204" pitchFamily="34" charset="0"/>
                          <a:cs typeface="Arial" panose="020B0604020202020204" pitchFamily="34" charset="0"/>
                        </a:rPr>
                        <a:t>ouri</a:t>
                      </a:r>
                      <a:r>
                        <a:rPr lang="en-US" sz="1600" b="1" spc="5" dirty="0">
                          <a:solidFill>
                            <a:srgbClr val="FFFF00"/>
                          </a:solidFill>
                          <a:latin typeface="Arial" panose="020B0604020202020204" pitchFamily="34" charset="0"/>
                          <a:cs typeface="Arial" panose="020B0604020202020204" pitchFamily="34" charset="0"/>
                        </a:rPr>
                        <a:t>e</a:t>
                      </a:r>
                      <a:r>
                        <a:rPr lang="en-US" sz="1600" b="1" dirty="0">
                          <a:solidFill>
                            <a:srgbClr val="FFFF00"/>
                          </a:solidFill>
                          <a:latin typeface="Arial" panose="020B0604020202020204" pitchFamily="34" charset="0"/>
                          <a:cs typeface="Arial" panose="020B0604020202020204" pitchFamily="34" charset="0"/>
                        </a:rPr>
                        <a:t>r</a:t>
                      </a:r>
                      <a:r>
                        <a:rPr lang="en-US" sz="1600" b="1" spc="-30" dirty="0">
                          <a:solidFill>
                            <a:srgbClr val="FFFF00"/>
                          </a:solidFill>
                          <a:latin typeface="Arial" panose="020B0604020202020204" pitchFamily="34" charset="0"/>
                          <a:cs typeface="Arial" panose="020B0604020202020204" pitchFamily="34" charset="0"/>
                        </a:rPr>
                        <a:t> </a:t>
                      </a:r>
                      <a:r>
                        <a:rPr lang="en-US" sz="1600" b="1" spc="-75" dirty="0">
                          <a:solidFill>
                            <a:srgbClr val="FFFF00"/>
                          </a:solidFill>
                          <a:latin typeface="Arial" panose="020B0604020202020204" pitchFamily="34" charset="0"/>
                          <a:cs typeface="Arial" panose="020B0604020202020204" pitchFamily="34" charset="0"/>
                        </a:rPr>
                        <a:t>T</a:t>
                      </a:r>
                      <a:r>
                        <a:rPr lang="en-US" sz="1600" b="1" spc="-5" dirty="0">
                          <a:solidFill>
                            <a:srgbClr val="FFFF00"/>
                          </a:solidFill>
                          <a:latin typeface="Arial" panose="020B0604020202020204" pitchFamily="34" charset="0"/>
                          <a:cs typeface="Arial" panose="020B0604020202020204" pitchFamily="34" charset="0"/>
                        </a:rPr>
                        <a:t>r</a:t>
                      </a:r>
                      <a:r>
                        <a:rPr lang="en-US" sz="1600" b="1" spc="5" dirty="0">
                          <a:solidFill>
                            <a:srgbClr val="FFFF00"/>
                          </a:solidFill>
                          <a:latin typeface="Arial" panose="020B0604020202020204" pitchFamily="34" charset="0"/>
                          <a:cs typeface="Arial" panose="020B0604020202020204" pitchFamily="34" charset="0"/>
                        </a:rPr>
                        <a:t>a</a:t>
                      </a:r>
                      <a:r>
                        <a:rPr lang="en-US" sz="1600" b="1" spc="-5" dirty="0">
                          <a:solidFill>
                            <a:srgbClr val="FFFF00"/>
                          </a:solidFill>
                          <a:latin typeface="Arial" panose="020B0604020202020204" pitchFamily="34" charset="0"/>
                          <a:cs typeface="Arial" panose="020B0604020202020204" pitchFamily="34" charset="0"/>
                        </a:rPr>
                        <a:t>n</a:t>
                      </a:r>
                      <a:r>
                        <a:rPr lang="en-US" sz="1600" b="1" spc="5" dirty="0">
                          <a:solidFill>
                            <a:srgbClr val="FFFF00"/>
                          </a:solidFill>
                          <a:latin typeface="Arial" panose="020B0604020202020204" pitchFamily="34" charset="0"/>
                          <a:cs typeface="Arial" panose="020B0604020202020204" pitchFamily="34" charset="0"/>
                        </a:rPr>
                        <a:t>s</a:t>
                      </a:r>
                      <a:r>
                        <a:rPr lang="en-US" sz="1600" b="1" dirty="0">
                          <a:solidFill>
                            <a:srgbClr val="FFFF00"/>
                          </a:solidFill>
                          <a:latin typeface="Arial" panose="020B0604020202020204" pitchFamily="34" charset="0"/>
                          <a:cs typeface="Arial" panose="020B0604020202020204" pitchFamily="34" charset="0"/>
                        </a:rPr>
                        <a:t>f</a:t>
                      </a:r>
                      <a:r>
                        <a:rPr lang="en-US" sz="1600" b="1" spc="5" dirty="0">
                          <a:solidFill>
                            <a:srgbClr val="FFFF00"/>
                          </a:solidFill>
                          <a:latin typeface="Arial" panose="020B0604020202020204" pitchFamily="34" charset="0"/>
                          <a:cs typeface="Arial" panose="020B0604020202020204" pitchFamily="34" charset="0"/>
                        </a:rPr>
                        <a:t>o</a:t>
                      </a:r>
                      <a:r>
                        <a:rPr lang="en-US" sz="1600" b="1" spc="45" dirty="0">
                          <a:solidFill>
                            <a:srgbClr val="FFFF00"/>
                          </a:solidFill>
                          <a:latin typeface="Arial" panose="020B0604020202020204" pitchFamily="34" charset="0"/>
                          <a:cs typeface="Arial" panose="020B0604020202020204" pitchFamily="34" charset="0"/>
                        </a:rPr>
                        <a:t>r</a:t>
                      </a:r>
                      <a:r>
                        <a:rPr lang="en-US" sz="1600" b="1" dirty="0">
                          <a:solidFill>
                            <a:srgbClr val="FFFF00"/>
                          </a:solidFill>
                          <a:latin typeface="Arial" panose="020B0604020202020204" pitchFamily="34" charset="0"/>
                          <a:cs typeface="Arial" panose="020B0604020202020204" pitchFamily="34" charset="0"/>
                        </a:rPr>
                        <a:t>m</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3"/>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Signal Processing</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Discrete FT &amp; FFT</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4"/>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chemeClr val="bg1"/>
                          </a:solidFill>
                          <a:latin typeface="Arial" panose="020B0604020202020204" pitchFamily="34" charset="0"/>
                          <a:cs typeface="Arial" panose="020B0604020202020204" pitchFamily="34" charset="0"/>
                        </a:rPr>
                        <a:t>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MatLab</a:t>
                      </a:r>
                      <a:r>
                        <a:rPr lang="en-US" sz="1600" b="1" spc="-5" baseline="0" dirty="0">
                          <a:solidFill>
                            <a:schemeClr val="bg1"/>
                          </a:solidFill>
                          <a:latin typeface="Arial" panose="020B0604020202020204" pitchFamily="34" charset="0"/>
                          <a:cs typeface="Arial" panose="020B0604020202020204" pitchFamily="34" charset="0"/>
                        </a:rPr>
                        <a:t> II (Homework)</a:t>
                      </a:r>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0" dirty="0">
                          <a:solidFill>
                            <a:srgbClr val="FFFF00"/>
                          </a:solidFill>
                          <a:latin typeface="Arial" panose="020B0604020202020204" pitchFamily="34" charset="0"/>
                          <a:cs typeface="Arial" panose="020B0604020202020204" pitchFamily="34" charset="0"/>
                        </a:rPr>
                        <a:t>Network</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5"/>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E</a:t>
                      </a:r>
                      <a:r>
                        <a:rPr lang="en-US" sz="1600" b="1" spc="5" dirty="0">
                          <a:solidFill>
                            <a:schemeClr val="bg1"/>
                          </a:solidFill>
                          <a:latin typeface="Arial" panose="020B0604020202020204" pitchFamily="34" charset="0"/>
                          <a:cs typeface="Arial" panose="020B0604020202020204" pitchFamily="34" charset="0"/>
                        </a:rPr>
                        <a:t>x</a:t>
                      </a:r>
                      <a:r>
                        <a:rPr lang="en-US" sz="1600" b="1" dirty="0">
                          <a:solidFill>
                            <a:schemeClr val="bg1"/>
                          </a:solidFill>
                          <a:latin typeface="Arial" panose="020B0604020202020204" pitchFamily="34" charset="0"/>
                          <a:cs typeface="Arial" panose="020B0604020202020204" pitchFamily="34" charset="0"/>
                        </a:rPr>
                        <a:t>am</a:t>
                      </a:r>
                      <a:r>
                        <a:rPr lang="en-US" sz="1600" b="1" spc="-10" dirty="0">
                          <a:solidFill>
                            <a:schemeClr val="bg1"/>
                          </a:solidFill>
                          <a:latin typeface="Arial" panose="020B0604020202020204" pitchFamily="34" charset="0"/>
                          <a:cs typeface="Arial" panose="020B0604020202020204" pitchFamily="34" charset="0"/>
                        </a:rPr>
                        <a:t> </a:t>
                      </a:r>
                      <a:r>
                        <a:rPr lang="en-US" sz="1600" b="1" spc="-5" dirty="0">
                          <a:solidFill>
                            <a:schemeClr val="bg1"/>
                          </a:solidFill>
                          <a:latin typeface="Arial" panose="020B0604020202020204" pitchFamily="34" charset="0"/>
                          <a:cs typeface="Arial" panose="020B0604020202020204" pitchFamily="34" charset="0"/>
                        </a:rPr>
                        <a:t>I</a:t>
                      </a:r>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6"/>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Quality &amp; Performance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X-ray &amp; Radiography</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7"/>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CT Reconstruction</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CT Scanner</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8"/>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chemeClr val="bg1"/>
                          </a:solidFill>
                          <a:latin typeface="Arial" panose="020B0604020202020204" pitchFamily="34" charset="0"/>
                          <a:cs typeface="Arial" panose="020B0604020202020204" pitchFamily="34" charset="0"/>
                        </a:rPr>
                        <a:t>15</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MatLab III (CT)</a:t>
                      </a:r>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16</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Nuclear Physics</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09"/>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17</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PET &amp; SPECT</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18</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MRI</a:t>
                      </a:r>
                      <a:r>
                        <a:rPr lang="en-US" sz="1600" b="1" baseline="0" dirty="0">
                          <a:solidFill>
                            <a:srgbClr val="FFFF00"/>
                          </a:solidFill>
                          <a:latin typeface="Arial" panose="020B0604020202020204" pitchFamily="34" charset="0"/>
                          <a:cs typeface="Arial" panose="020B0604020202020204" pitchFamily="34" charset="0"/>
                        </a:rPr>
                        <a:t> I</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0"/>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E</a:t>
                      </a:r>
                      <a:r>
                        <a:rPr lang="en-US" sz="1600" b="1" spc="5" dirty="0">
                          <a:solidFill>
                            <a:schemeClr val="bg1"/>
                          </a:solidFill>
                          <a:latin typeface="Arial" panose="020B0604020202020204" pitchFamily="34" charset="0"/>
                          <a:cs typeface="Arial" panose="020B0604020202020204" pitchFamily="34" charset="0"/>
                        </a:rPr>
                        <a:t>x</a:t>
                      </a:r>
                      <a:r>
                        <a:rPr lang="en-US" sz="1600" b="1" dirty="0">
                          <a:solidFill>
                            <a:schemeClr val="bg1"/>
                          </a:solidFill>
                          <a:latin typeface="Arial" panose="020B0604020202020204" pitchFamily="34" charset="0"/>
                          <a:cs typeface="Arial" panose="020B0604020202020204" pitchFamily="34" charset="0"/>
                        </a:rPr>
                        <a:t>am</a:t>
                      </a:r>
                      <a:r>
                        <a:rPr lang="en-US" sz="1600" b="1" spc="-10" dirty="0">
                          <a:solidFill>
                            <a:schemeClr val="bg1"/>
                          </a:solidFill>
                          <a:latin typeface="Arial" panose="020B0604020202020204" pitchFamily="34" charset="0"/>
                          <a:cs typeface="Arial" panose="020B0604020202020204" pitchFamily="34" charset="0"/>
                        </a:rPr>
                        <a:t> </a:t>
                      </a:r>
                      <a:r>
                        <a:rPr lang="en-US" sz="1600" b="1" spc="-5" dirty="0">
                          <a:solidFill>
                            <a:schemeClr val="bg1"/>
                          </a:solidFill>
                          <a:latin typeface="Arial" panose="020B0604020202020204" pitchFamily="34" charset="0"/>
                          <a:cs typeface="Arial" panose="020B0604020202020204" pitchFamily="34" charset="0"/>
                        </a:rPr>
                        <a:t>I</a:t>
                      </a:r>
                      <a:r>
                        <a:rPr lang="en-US" sz="1600" b="1" dirty="0">
                          <a:solidFill>
                            <a:schemeClr val="bg1"/>
                          </a:solidFill>
                          <a:latin typeface="Arial" panose="020B0604020202020204" pitchFamily="34" charset="0"/>
                          <a:cs typeface="Arial" panose="020B0604020202020204" pitchFamily="34" charset="0"/>
                        </a:rPr>
                        <a:t>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19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dirty="0">
                          <a:solidFill>
                            <a:srgbClr val="FFFF00"/>
                          </a:solidFill>
                          <a:latin typeface="Arial" panose="020B0604020202020204" pitchFamily="34" charset="0"/>
                          <a:cs typeface="Arial" panose="020B0604020202020204" pitchFamily="34" charset="0"/>
                        </a:rPr>
                        <a:t>MRI II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1"/>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20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MRI III</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21</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Ultrasound I</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2"/>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22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baseline="0" dirty="0">
                          <a:solidFill>
                            <a:srgbClr val="FFFF00"/>
                          </a:solidFill>
                          <a:latin typeface="Arial" panose="020B0604020202020204" pitchFamily="34" charset="0"/>
                          <a:cs typeface="Arial" panose="020B0604020202020204" pitchFamily="34" charset="0"/>
                        </a:rPr>
                        <a:t> </a:t>
                      </a:r>
                      <a:r>
                        <a:rPr lang="en-US" sz="1600" b="1" spc="-5" dirty="0">
                          <a:solidFill>
                            <a:srgbClr val="FFFF00"/>
                          </a:solidFill>
                          <a:latin typeface="Arial" panose="020B0604020202020204" pitchFamily="34" charset="0"/>
                          <a:cs typeface="Arial" panose="020B0604020202020204" pitchFamily="34" charset="0"/>
                        </a:rPr>
                        <a:t>Ultrasound</a:t>
                      </a:r>
                      <a:r>
                        <a:rPr lang="en-US" sz="1600" b="1" spc="0" baseline="0" dirty="0">
                          <a:solidFill>
                            <a:srgbClr val="FFFF00"/>
                          </a:solidFill>
                          <a:latin typeface="Arial" panose="020B0604020202020204" pitchFamily="34" charset="0"/>
                          <a:cs typeface="Arial" panose="020B0604020202020204" pitchFamily="34" charset="0"/>
                        </a:rPr>
                        <a:t> II</a:t>
                      </a:r>
                      <a:endParaRPr lang="en-US" sz="1600" b="1" dirty="0">
                        <a:solidFill>
                          <a:srgbClr val="FFFF00"/>
                        </a:solidFill>
                        <a:latin typeface="Arial" panose="020B0604020202020204" pitchFamily="34" charset="0"/>
                        <a:cs typeface="Arial" panose="020B0604020202020204" pitchFamily="34"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rgbClr val="FFFF00"/>
                          </a:solidFill>
                          <a:latin typeface="Arial" panose="020B0604020202020204" pitchFamily="34" charset="0"/>
                          <a:cs typeface="Arial" panose="020B0604020202020204" pitchFamily="34" charset="0"/>
                        </a:rPr>
                        <a:t>23</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rgbClr val="FFFF00"/>
                          </a:solidFill>
                          <a:latin typeface="Arial" panose="020B0604020202020204" pitchFamily="34" charset="0"/>
                          <a:cs typeface="Arial" panose="020B0604020202020204" pitchFamily="34" charset="0"/>
                        </a:rPr>
                        <a:t>Opt</a:t>
                      </a:r>
                      <a:r>
                        <a:rPr lang="en-US" sz="1600" b="1" dirty="0">
                          <a:solidFill>
                            <a:srgbClr val="FFFF00"/>
                          </a:solidFill>
                          <a:latin typeface="Arial" panose="020B0604020202020204" pitchFamily="34" charset="0"/>
                          <a:cs typeface="Arial" panose="020B0604020202020204" pitchFamily="34" charset="0"/>
                        </a:rPr>
                        <a:t>ical</a:t>
                      </a:r>
                      <a:r>
                        <a:rPr lang="en-US" sz="1600" b="1" baseline="0" dirty="0">
                          <a:solidFill>
                            <a:srgbClr val="FFFF00"/>
                          </a:solidFill>
                          <a:latin typeface="Arial" panose="020B0604020202020204" pitchFamily="34" charset="0"/>
                          <a:cs typeface="Arial" panose="020B0604020202020204" pitchFamily="34" charset="0"/>
                        </a:rPr>
                        <a:t> Imaging</a:t>
                      </a:r>
                      <a:endParaRPr lang="en-US" sz="1600" b="1" dirty="0">
                        <a:solidFill>
                          <a:srgbClr val="FFFF00"/>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3"/>
                  </a:ext>
                </a:extLst>
              </a:tr>
              <a:tr h="298568">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r>
                        <a:rPr lang="en-US" sz="1600" b="1" dirty="0">
                          <a:solidFill>
                            <a:schemeClr val="bg1"/>
                          </a:solidFill>
                          <a:latin typeface="Arial" panose="020B0604020202020204" pitchFamily="34" charset="0"/>
                          <a:cs typeface="Arial" panose="020B0604020202020204" pitchFamily="34" charset="0"/>
                        </a:rPr>
                        <a:t>24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 Deep Imaging</a:t>
                      </a:r>
                      <a:endParaRPr lang="en-US" sz="1600" b="1" dirty="0">
                        <a:solidFill>
                          <a:schemeClr val="bg1"/>
                        </a:solidFill>
                        <a:latin typeface="Arial" panose="020B0604020202020204" pitchFamily="34" charset="0"/>
                        <a:cs typeface="Arial" panose="020B0604020202020204" pitchFamily="34" charset="0"/>
                      </a:endParaRPr>
                    </a:p>
                  </a:txBody>
                  <a:tcPr marL="0" marR="0" marT="0" marB="0">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algn="l"/>
                      <a:endParaRPr lang="en-US" sz="1600" b="1" dirty="0">
                        <a:solidFill>
                          <a:schemeClr val="bg1"/>
                        </a:solidFill>
                        <a:latin typeface="Arial" panose="020B0604020202020204" pitchFamily="34" charset="0"/>
                        <a:cs typeface="Arial" panose="020B0604020202020204" pitchFamily="34" charset="0"/>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600" b="1" spc="-5" dirty="0">
                          <a:solidFill>
                            <a:schemeClr val="bg1"/>
                          </a:solidFill>
                          <a:latin typeface="Arial" panose="020B0604020202020204" pitchFamily="34" charset="0"/>
                          <a:cs typeface="Arial" panose="020B0604020202020204" pitchFamily="34" charset="0"/>
                        </a:rPr>
                        <a:t>E</a:t>
                      </a:r>
                      <a:r>
                        <a:rPr lang="en-US" sz="1600" b="1" dirty="0">
                          <a:solidFill>
                            <a:schemeClr val="bg1"/>
                          </a:solidFill>
                          <a:latin typeface="Arial" panose="020B0604020202020204" pitchFamily="34" charset="0"/>
                          <a:cs typeface="Arial" panose="020B0604020202020204" pitchFamily="34" charset="0"/>
                        </a:rPr>
                        <a:t>xam</a:t>
                      </a:r>
                      <a:r>
                        <a:rPr lang="en-US" sz="1600" b="1" spc="-15" dirty="0">
                          <a:solidFill>
                            <a:schemeClr val="bg1"/>
                          </a:solidFill>
                          <a:latin typeface="Arial" panose="020B0604020202020204" pitchFamily="34" charset="0"/>
                          <a:cs typeface="Arial" panose="020B0604020202020204" pitchFamily="34" charset="0"/>
                        </a:rPr>
                        <a:t> </a:t>
                      </a:r>
                      <a:r>
                        <a:rPr lang="en-US" sz="1600" b="1" spc="-10" dirty="0">
                          <a:solidFill>
                            <a:schemeClr val="bg1"/>
                          </a:solidFill>
                          <a:latin typeface="Arial" panose="020B0604020202020204" pitchFamily="34" charset="0"/>
                          <a:cs typeface="Arial" panose="020B0604020202020204" pitchFamily="34" charset="0"/>
                        </a:rPr>
                        <a:t>II</a:t>
                      </a:r>
                      <a:r>
                        <a:rPr lang="en-US" sz="1600" b="1" dirty="0">
                          <a:solidFill>
                            <a:schemeClr val="bg1"/>
                          </a:solidFill>
                          <a:latin typeface="Arial" panose="020B0604020202020204" pitchFamily="34" charset="0"/>
                          <a:cs typeface="Arial" panose="020B0604020202020204" pitchFamily="34" charset="0"/>
                        </a:rPr>
                        <a:t>I</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0014"/>
                  </a:ext>
                </a:extLst>
              </a:tr>
            </a:tbl>
          </a:graphicData>
        </a:graphic>
      </p:graphicFrame>
      <p:sp>
        <p:nvSpPr>
          <p:cNvPr id="12" name="Title 1"/>
          <p:cNvSpPr txBox="1">
            <a:spLocks/>
          </p:cNvSpPr>
          <p:nvPr/>
        </p:nvSpPr>
        <p:spPr>
          <a:xfrm>
            <a:off x="200025" y="255865"/>
            <a:ext cx="8839200" cy="838200"/>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fontAlgn="auto">
              <a:spcAft>
                <a:spcPts val="0"/>
              </a:spcAft>
            </a:pPr>
            <a:r>
              <a:rPr lang="en-US" sz="4000" b="1" dirty="0">
                <a:latin typeface="Arial" panose="020B0604020202020204" pitchFamily="34" charset="0"/>
                <a:cs typeface="Arial" panose="020B0604020202020204" pitchFamily="34" charset="0"/>
              </a:rPr>
              <a:t>Course Schedule</a:t>
            </a:r>
          </a:p>
        </p:txBody>
      </p:sp>
      <p:sp>
        <p:nvSpPr>
          <p:cNvPr id="13" name="Rectangle 12"/>
          <p:cNvSpPr/>
          <p:nvPr/>
        </p:nvSpPr>
        <p:spPr>
          <a:xfrm>
            <a:off x="811714" y="6143626"/>
            <a:ext cx="7615822" cy="369332"/>
          </a:xfrm>
          <a:prstGeom prst="rect">
            <a:avLst/>
          </a:prstGeom>
        </p:spPr>
        <p:txBody>
          <a:bodyPr wrap="square">
            <a:spAutoFit/>
          </a:bodyPr>
          <a:lstStyle/>
          <a:p>
            <a:pPr eaLnBrk="0" hangingPunct="0">
              <a:defRPr/>
            </a:pPr>
            <a:r>
              <a:rPr lang="en-US" sz="1800" b="1" dirty="0">
                <a:latin typeface="Arial" panose="020B0604020202020204" pitchFamily="34" charset="0"/>
                <a:cs typeface="Arial" panose="020B0604020202020204" pitchFamily="34" charset="0"/>
              </a:rPr>
              <a:t>Office Hour: Ge Tue &amp; Fri 3-4pm @ Ge’s room | </a:t>
            </a:r>
            <a:r>
              <a:rPr lang="en-US" sz="1800" dirty="0">
                <a:latin typeface="Arial" panose="020B0604020202020204" pitchFamily="34" charset="0"/>
                <a:cs typeface="Arial" panose="020B0604020202020204" pitchFamily="34" charset="0"/>
              </a:rPr>
              <a:t>wangg6@rpi.edu</a:t>
            </a:r>
          </a:p>
        </p:txBody>
      </p:sp>
    </p:spTree>
    <p:extLst>
      <p:ext uri="{BB962C8B-B14F-4D97-AF65-F5344CB8AC3E}">
        <p14:creationId xmlns:p14="http://schemas.microsoft.com/office/powerpoint/2010/main" val="24132878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9974029C-1996-D228-06E6-4BC37281B2BC}"/>
              </a:ext>
            </a:extLst>
          </p:cNvPr>
          <p:cNvSpPr>
            <a:spLocks noGrp="1"/>
          </p:cNvSpPr>
          <p:nvPr>
            <p:ph type="title"/>
          </p:nvPr>
        </p:nvSpPr>
        <p:spPr/>
        <p:txBody>
          <a:bodyPr/>
          <a:lstStyle/>
          <a:p>
            <a:r>
              <a:rPr lang="en-US" altLang="en-US" sz="4000" dirty="0"/>
              <a:t>Vectorization</a:t>
            </a:r>
          </a:p>
        </p:txBody>
      </p:sp>
      <p:sp>
        <p:nvSpPr>
          <p:cNvPr id="3" name="Content Placeholder 2">
            <a:extLst>
              <a:ext uri="{FF2B5EF4-FFF2-40B4-BE49-F238E27FC236}">
                <a16:creationId xmlns:a16="http://schemas.microsoft.com/office/drawing/2014/main" id="{3D3D5A57-3812-C2CB-5A3C-BB63AAA3C021}"/>
              </a:ext>
            </a:extLst>
          </p:cNvPr>
          <p:cNvSpPr>
            <a:spLocks noGrp="1"/>
          </p:cNvSpPr>
          <p:nvPr>
            <p:ph idx="1"/>
          </p:nvPr>
        </p:nvSpPr>
        <p:spPr/>
        <p:txBody>
          <a:bodyPr/>
          <a:lstStyle/>
          <a:p>
            <a:r>
              <a:rPr lang="en-US" altLang="en-US" dirty="0"/>
              <a:t>Because </a:t>
            </a:r>
            <a:r>
              <a:rPr lang="en-US" altLang="en-US" dirty="0" err="1">
                <a:solidFill>
                  <a:srgbClr val="0070C0"/>
                </a:solidFill>
              </a:rPr>
              <a:t>Matlab</a:t>
            </a:r>
            <a:r>
              <a:rPr lang="en-US" altLang="en-US" dirty="0"/>
              <a:t> </a:t>
            </a:r>
            <a:r>
              <a:rPr lang="en-US" altLang="en-US" dirty="0">
                <a:solidFill>
                  <a:srgbClr val="0070C0"/>
                </a:solidFill>
              </a:rPr>
              <a:t>is an interpreted language</a:t>
            </a:r>
            <a:r>
              <a:rPr lang="en-US" altLang="en-US" dirty="0"/>
              <a:t>, i.e., it is not compiled before execution, </a:t>
            </a:r>
            <a:r>
              <a:rPr lang="en-US" altLang="en-US" dirty="0">
                <a:solidFill>
                  <a:srgbClr val="C00000"/>
                </a:solidFill>
              </a:rPr>
              <a:t>loops run slowly</a:t>
            </a:r>
            <a:r>
              <a:rPr lang="en-US" altLang="en-US" dirty="0"/>
              <a:t>.</a:t>
            </a:r>
          </a:p>
          <a:p>
            <a:pPr eaLnBrk="1" hangingPunct="1"/>
            <a:r>
              <a:rPr lang="en-US" altLang="en-US" i="1" dirty="0">
                <a:solidFill>
                  <a:srgbClr val="7030A0"/>
                </a:solidFill>
              </a:rPr>
              <a:t>Vectorized code runs faster</a:t>
            </a:r>
            <a:r>
              <a:rPr lang="en-US" altLang="en-US" dirty="0">
                <a:solidFill>
                  <a:srgbClr val="7030A0"/>
                </a:solidFill>
              </a:rPr>
              <a:t> in </a:t>
            </a:r>
            <a:r>
              <a:rPr lang="en-US" altLang="en-US" dirty="0" err="1">
                <a:solidFill>
                  <a:srgbClr val="7030A0"/>
                </a:solidFill>
              </a:rPr>
              <a:t>Matlab</a:t>
            </a:r>
            <a:r>
              <a:rPr lang="en-US" altLang="en-US" dirty="0">
                <a:solidFill>
                  <a:srgbClr val="7030A0"/>
                </a:solidFill>
              </a:rPr>
              <a:t>.</a:t>
            </a:r>
          </a:p>
          <a:p>
            <a:pPr eaLnBrk="1" hangingPunct="1"/>
            <a:r>
              <a:rPr lang="en-US" altLang="en-US" dirty="0"/>
              <a:t>Example:  </a:t>
            </a:r>
            <a:r>
              <a:rPr lang="en-US" altLang="en-US" b="1" dirty="0"/>
              <a:t>x=[1 2 3];</a:t>
            </a:r>
          </a:p>
          <a:p>
            <a:pPr eaLnBrk="1" hangingPunct="1">
              <a:buFontTx/>
              <a:buNone/>
            </a:pPr>
            <a:r>
              <a:rPr lang="en-US" altLang="en-US" dirty="0"/>
              <a:t>    </a:t>
            </a:r>
            <a:r>
              <a:rPr lang="en-US" altLang="en-US" b="1" dirty="0"/>
              <a:t>for </a:t>
            </a:r>
            <a:r>
              <a:rPr lang="en-US" altLang="en-US" b="1" dirty="0" err="1"/>
              <a:t>i</a:t>
            </a:r>
            <a:r>
              <a:rPr lang="en-US" altLang="en-US" b="1" dirty="0"/>
              <a:t>=1:3                                </a:t>
            </a:r>
            <a:r>
              <a:rPr lang="en-US" altLang="en-US" dirty="0"/>
              <a:t>Vectorized:</a:t>
            </a:r>
          </a:p>
          <a:p>
            <a:pPr eaLnBrk="1" hangingPunct="1">
              <a:buFontTx/>
              <a:buNone/>
            </a:pPr>
            <a:r>
              <a:rPr lang="en-US" altLang="en-US" dirty="0"/>
              <a:t>       </a:t>
            </a:r>
            <a:r>
              <a:rPr lang="en-US" altLang="en-US" b="1" dirty="0"/>
              <a:t>x(</a:t>
            </a:r>
            <a:r>
              <a:rPr lang="en-US" altLang="en-US" b="1" dirty="0" err="1"/>
              <a:t>i</a:t>
            </a:r>
            <a:r>
              <a:rPr lang="en-US" altLang="en-US" b="1" dirty="0"/>
              <a:t>) = x(</a:t>
            </a:r>
            <a:r>
              <a:rPr lang="en-US" altLang="en-US" b="1" dirty="0" err="1"/>
              <a:t>i</a:t>
            </a:r>
            <a:r>
              <a:rPr lang="en-US" altLang="en-US" b="1" dirty="0"/>
              <a:t>)+5;           </a:t>
            </a:r>
            <a:r>
              <a:rPr lang="en-US" altLang="en-US" dirty="0"/>
              <a:t>VS.         </a:t>
            </a:r>
            <a:r>
              <a:rPr lang="en-US" altLang="en-US" b="1" dirty="0">
                <a:solidFill>
                  <a:srgbClr val="7030A0"/>
                </a:solidFill>
              </a:rPr>
              <a:t>x = x+5;</a:t>
            </a:r>
          </a:p>
          <a:p>
            <a:pPr eaLnBrk="1" hangingPunct="1">
              <a:buFontTx/>
              <a:buNone/>
            </a:pPr>
            <a:r>
              <a:rPr lang="en-US" altLang="en-US" dirty="0"/>
              <a:t>    </a:t>
            </a:r>
            <a:r>
              <a:rPr lang="en-US" altLang="en-US" b="1" dirty="0"/>
              <a:t>end;</a:t>
            </a:r>
          </a:p>
          <a:p>
            <a:endParaRPr lang="en-US"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75A45D0-B257-CE02-F1B0-8E2EEFEFD791}"/>
              </a:ext>
            </a:extLst>
          </p:cNvPr>
          <p:cNvSpPr>
            <a:spLocks noGrp="1" noChangeArrowheads="1"/>
          </p:cNvSpPr>
          <p:nvPr>
            <p:ph type="title"/>
          </p:nvPr>
        </p:nvSpPr>
        <p:spPr/>
        <p:txBody>
          <a:bodyPr/>
          <a:lstStyle/>
          <a:p>
            <a:pPr eaLnBrk="1" hangingPunct="1"/>
            <a:r>
              <a:rPr lang="en-US" altLang="en-US" sz="4000" dirty="0"/>
              <a:t>Graphics (1)</a:t>
            </a:r>
          </a:p>
        </p:txBody>
      </p:sp>
      <p:sp>
        <p:nvSpPr>
          <p:cNvPr id="40963" name="Rectangle 3">
            <a:extLst>
              <a:ext uri="{FF2B5EF4-FFF2-40B4-BE49-F238E27FC236}">
                <a16:creationId xmlns:a16="http://schemas.microsoft.com/office/drawing/2014/main" id="{5C7F2246-F4F2-EBDB-FB3B-341E563E25E0}"/>
              </a:ext>
            </a:extLst>
          </p:cNvPr>
          <p:cNvSpPr>
            <a:spLocks noGrp="1" noChangeArrowheads="1"/>
          </p:cNvSpPr>
          <p:nvPr>
            <p:ph type="body" idx="1"/>
          </p:nvPr>
        </p:nvSpPr>
        <p:spPr/>
        <p:txBody>
          <a:bodyPr/>
          <a:lstStyle/>
          <a:p>
            <a:pPr eaLnBrk="1" hangingPunct="1"/>
            <a:r>
              <a:rPr lang="en-US" altLang="en-US" dirty="0"/>
              <a:t>x = </a:t>
            </a:r>
            <a:r>
              <a:rPr lang="en-US" altLang="en-US" dirty="0" err="1"/>
              <a:t>linspace</a:t>
            </a:r>
            <a:r>
              <a:rPr lang="en-US" altLang="en-US" dirty="0"/>
              <a:t>(-1,1,10);</a:t>
            </a:r>
          </a:p>
          <a:p>
            <a:pPr eaLnBrk="1" hangingPunct="1"/>
            <a:r>
              <a:rPr lang="en-US" altLang="en-US" dirty="0"/>
              <a:t>y = sin(x);</a:t>
            </a:r>
          </a:p>
          <a:p>
            <a:pPr eaLnBrk="1" hangingPunct="1"/>
            <a:r>
              <a:rPr lang="en-US" altLang="en-US" dirty="0"/>
              <a:t>plot(</a:t>
            </a:r>
            <a:r>
              <a:rPr lang="en-US" altLang="en-US" dirty="0" err="1"/>
              <a:t>x,y</a:t>
            </a:r>
            <a:r>
              <a:rPr lang="en-US" altLang="en-US" dirty="0"/>
              <a:t>);		% plots y vs. x.</a:t>
            </a:r>
          </a:p>
          <a:p>
            <a:pPr eaLnBrk="1" hangingPunct="1"/>
            <a:r>
              <a:rPr lang="en-US" altLang="en-US" dirty="0"/>
              <a:t>plot(</a:t>
            </a:r>
            <a:r>
              <a:rPr lang="en-US" altLang="en-US" dirty="0" err="1"/>
              <a:t>x,y,’k</a:t>
            </a:r>
            <a:r>
              <a:rPr lang="en-US" altLang="en-US" dirty="0"/>
              <a:t>-’);       % plots a black line of y vs. x.</a:t>
            </a:r>
          </a:p>
          <a:p>
            <a:pPr eaLnBrk="1" hangingPunct="1">
              <a:buFontTx/>
              <a:buNone/>
            </a:pPr>
            <a:r>
              <a:rPr lang="en-US" altLang="en-US" dirty="0">
                <a:cs typeface="Arial" panose="020B0604020202020204" pitchFamily="34" charset="0"/>
              </a:rPr>
              <a:t>hold on;		% put several plots in the same figure window.</a:t>
            </a:r>
          </a:p>
          <a:p>
            <a:pPr eaLnBrk="1" hangingPunct="1">
              <a:buFontTx/>
              <a:buNone/>
            </a:pPr>
            <a:r>
              <a:rPr lang="en-US" altLang="en-US" dirty="0">
                <a:cs typeface="Arial" panose="020B0604020202020204" pitchFamily="34" charset="0"/>
              </a:rPr>
              <a:t>figure;		% open new figure window.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35505BD5-F6FD-EFE3-57F5-9D3FA9244D9E}"/>
              </a:ext>
            </a:extLst>
          </p:cNvPr>
          <p:cNvSpPr>
            <a:spLocks noGrp="1" noChangeArrowheads="1"/>
          </p:cNvSpPr>
          <p:nvPr>
            <p:ph type="title"/>
          </p:nvPr>
        </p:nvSpPr>
        <p:spPr/>
        <p:txBody>
          <a:bodyPr/>
          <a:lstStyle/>
          <a:p>
            <a:pPr eaLnBrk="1" hangingPunct="1"/>
            <a:r>
              <a:rPr lang="en-US" altLang="en-US" sz="4000" dirty="0"/>
              <a:t>Graphics (2)</a:t>
            </a:r>
          </a:p>
        </p:txBody>
      </p:sp>
      <p:sp>
        <p:nvSpPr>
          <p:cNvPr id="43011" name="Rectangle 3">
            <a:extLst>
              <a:ext uri="{FF2B5EF4-FFF2-40B4-BE49-F238E27FC236}">
                <a16:creationId xmlns:a16="http://schemas.microsoft.com/office/drawing/2014/main" id="{7014592D-C960-A837-22E0-647F7D8C1B5B}"/>
              </a:ext>
            </a:extLst>
          </p:cNvPr>
          <p:cNvSpPr>
            <a:spLocks noGrp="1" noChangeArrowheads="1"/>
          </p:cNvSpPr>
          <p:nvPr>
            <p:ph type="body" idx="1"/>
          </p:nvPr>
        </p:nvSpPr>
        <p:spPr>
          <a:xfrm>
            <a:off x="366135" y="1268122"/>
            <a:ext cx="11785600" cy="1226995"/>
          </a:xfrm>
        </p:spPr>
        <p:txBody>
          <a:bodyPr/>
          <a:lstStyle/>
          <a:p>
            <a:pPr eaLnBrk="1" hangingPunct="1"/>
            <a:r>
              <a:rPr lang="en-US" altLang="en-US" b="1" dirty="0"/>
              <a:t>subplot(m,n,1)</a:t>
            </a:r>
            <a:r>
              <a:rPr lang="en-US" altLang="en-US" dirty="0"/>
              <a:t>    % Makes an </a:t>
            </a:r>
            <a:r>
              <a:rPr lang="en-US" altLang="en-US" dirty="0" err="1"/>
              <a:t>mxn</a:t>
            </a:r>
            <a:r>
              <a:rPr lang="en-US" altLang="en-US" dirty="0"/>
              <a:t> array for plots.  </a:t>
            </a:r>
          </a:p>
          <a:p>
            <a:pPr eaLnBrk="1" hangingPunct="1"/>
            <a:r>
              <a:rPr lang="en-US" altLang="en-US" dirty="0"/>
              <a:t>			 Will place plot in 1</a:t>
            </a:r>
            <a:r>
              <a:rPr lang="en-US" altLang="en-US" baseline="30000" dirty="0"/>
              <a:t>st</a:t>
            </a:r>
            <a:r>
              <a:rPr lang="en-US" altLang="en-US" dirty="0"/>
              <a:t> position.</a:t>
            </a:r>
          </a:p>
          <a:p>
            <a:pPr eaLnBrk="1" hangingPunct="1">
              <a:buFontTx/>
              <a:buNone/>
            </a:pPr>
            <a:endParaRPr lang="en-US" altLang="en-US" dirty="0"/>
          </a:p>
          <a:p>
            <a:pPr eaLnBrk="1" hangingPunct="1">
              <a:buFontTx/>
              <a:buNone/>
            </a:pPr>
            <a:endParaRPr lang="en-US" altLang="en-US" dirty="0"/>
          </a:p>
        </p:txBody>
      </p:sp>
      <p:grpSp>
        <p:nvGrpSpPr>
          <p:cNvPr id="2" name="Group 1">
            <a:extLst>
              <a:ext uri="{FF2B5EF4-FFF2-40B4-BE49-F238E27FC236}">
                <a16:creationId xmlns:a16="http://schemas.microsoft.com/office/drawing/2014/main" id="{A5EF8B20-A3E8-0D2C-EED3-173141FA3710}"/>
              </a:ext>
            </a:extLst>
          </p:cNvPr>
          <p:cNvGrpSpPr/>
          <p:nvPr/>
        </p:nvGrpSpPr>
        <p:grpSpPr>
          <a:xfrm>
            <a:off x="422564" y="2812472"/>
            <a:ext cx="7912244" cy="2978727"/>
            <a:chOff x="2895600" y="3581400"/>
            <a:chExt cx="6477000" cy="2438400"/>
          </a:xfrm>
        </p:grpSpPr>
        <p:sp>
          <p:nvSpPr>
            <p:cNvPr id="43012" name="Rectangle 4">
              <a:extLst>
                <a:ext uri="{FF2B5EF4-FFF2-40B4-BE49-F238E27FC236}">
                  <a16:creationId xmlns:a16="http://schemas.microsoft.com/office/drawing/2014/main" id="{A01FAD3E-32E2-8C80-C493-4054B13D8175}"/>
                </a:ext>
              </a:extLst>
            </p:cNvPr>
            <p:cNvSpPr>
              <a:spLocks noChangeArrowheads="1"/>
            </p:cNvSpPr>
            <p:nvPr/>
          </p:nvSpPr>
          <p:spPr bwMode="auto">
            <a:xfrm>
              <a:off x="2895600" y="3581400"/>
              <a:ext cx="6477000" cy="24384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endParaRPr lang="en-US" altLang="en-US" sz="2400"/>
            </a:p>
          </p:txBody>
        </p:sp>
        <p:sp>
          <p:nvSpPr>
            <p:cNvPr id="43013" name="Rectangle 5">
              <a:extLst>
                <a:ext uri="{FF2B5EF4-FFF2-40B4-BE49-F238E27FC236}">
                  <a16:creationId xmlns:a16="http://schemas.microsoft.com/office/drawing/2014/main" id="{8D2C70EF-D0AC-37EC-A098-A3E0EAC2EC95}"/>
                </a:ext>
              </a:extLst>
            </p:cNvPr>
            <p:cNvSpPr>
              <a:spLocks noChangeArrowheads="1"/>
            </p:cNvSpPr>
            <p:nvPr/>
          </p:nvSpPr>
          <p:spPr bwMode="auto">
            <a:xfrm>
              <a:off x="3733800" y="3962401"/>
              <a:ext cx="914400" cy="426013"/>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400" dirty="0"/>
                <a:t>X</a:t>
              </a:r>
            </a:p>
          </p:txBody>
        </p:sp>
        <p:sp>
          <p:nvSpPr>
            <p:cNvPr id="43014" name="Rectangle 6">
              <a:extLst>
                <a:ext uri="{FF2B5EF4-FFF2-40B4-BE49-F238E27FC236}">
                  <a16:creationId xmlns:a16="http://schemas.microsoft.com/office/drawing/2014/main" id="{BDDFCA84-998F-ED36-CE05-A129A675B453}"/>
                </a:ext>
              </a:extLst>
            </p:cNvPr>
            <p:cNvSpPr>
              <a:spLocks noChangeArrowheads="1"/>
            </p:cNvSpPr>
            <p:nvPr/>
          </p:nvSpPr>
          <p:spPr bwMode="auto">
            <a:xfrm>
              <a:off x="5638800" y="3962400"/>
              <a:ext cx="9144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43015" name="Rectangle 7">
              <a:extLst>
                <a:ext uri="{FF2B5EF4-FFF2-40B4-BE49-F238E27FC236}">
                  <a16:creationId xmlns:a16="http://schemas.microsoft.com/office/drawing/2014/main" id="{8FC4E500-6A95-E355-4CAD-CAC1A93FC951}"/>
                </a:ext>
              </a:extLst>
            </p:cNvPr>
            <p:cNvSpPr>
              <a:spLocks noChangeArrowheads="1"/>
            </p:cNvSpPr>
            <p:nvPr/>
          </p:nvSpPr>
          <p:spPr bwMode="auto">
            <a:xfrm>
              <a:off x="7620000" y="3962400"/>
              <a:ext cx="9144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43016" name="Rectangle 8">
              <a:extLst>
                <a:ext uri="{FF2B5EF4-FFF2-40B4-BE49-F238E27FC236}">
                  <a16:creationId xmlns:a16="http://schemas.microsoft.com/office/drawing/2014/main" id="{1E69425F-341C-20B2-C43A-2074EC86A809}"/>
                </a:ext>
              </a:extLst>
            </p:cNvPr>
            <p:cNvSpPr>
              <a:spLocks noChangeArrowheads="1"/>
            </p:cNvSpPr>
            <p:nvPr/>
          </p:nvSpPr>
          <p:spPr bwMode="auto">
            <a:xfrm>
              <a:off x="3733800" y="4800600"/>
              <a:ext cx="9144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43017" name="Rectangle 9">
              <a:extLst>
                <a:ext uri="{FF2B5EF4-FFF2-40B4-BE49-F238E27FC236}">
                  <a16:creationId xmlns:a16="http://schemas.microsoft.com/office/drawing/2014/main" id="{D5FDDE4F-4709-09F3-646F-4508B3801A4D}"/>
                </a:ext>
              </a:extLst>
            </p:cNvPr>
            <p:cNvSpPr>
              <a:spLocks noChangeArrowheads="1"/>
            </p:cNvSpPr>
            <p:nvPr/>
          </p:nvSpPr>
          <p:spPr bwMode="auto">
            <a:xfrm>
              <a:off x="5638800" y="4800600"/>
              <a:ext cx="9144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43018" name="Rectangle 10">
              <a:extLst>
                <a:ext uri="{FF2B5EF4-FFF2-40B4-BE49-F238E27FC236}">
                  <a16:creationId xmlns:a16="http://schemas.microsoft.com/office/drawing/2014/main" id="{0BBF6E8A-779F-B0F7-9A2B-1E28D045F7D5}"/>
                </a:ext>
              </a:extLst>
            </p:cNvPr>
            <p:cNvSpPr>
              <a:spLocks noChangeArrowheads="1"/>
            </p:cNvSpPr>
            <p:nvPr/>
          </p:nvSpPr>
          <p:spPr bwMode="auto">
            <a:xfrm>
              <a:off x="7620000" y="4800600"/>
              <a:ext cx="9144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2400"/>
            </a:p>
          </p:txBody>
        </p:sp>
        <p:sp>
          <p:nvSpPr>
            <p:cNvPr id="43019" name="Text Box 14">
              <a:extLst>
                <a:ext uri="{FF2B5EF4-FFF2-40B4-BE49-F238E27FC236}">
                  <a16:creationId xmlns:a16="http://schemas.microsoft.com/office/drawing/2014/main" id="{D98B982B-FA65-AEDB-0948-ECBAE9F3E126}"/>
                </a:ext>
              </a:extLst>
            </p:cNvPr>
            <p:cNvSpPr txBox="1">
              <a:spLocks noChangeArrowheads="1"/>
            </p:cNvSpPr>
            <p:nvPr/>
          </p:nvSpPr>
          <p:spPr bwMode="auto">
            <a:xfrm>
              <a:off x="4404005" y="5486401"/>
              <a:ext cx="2879445" cy="37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400" dirty="0"/>
                <a:t>Here m = 2 and n = 3.</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4EF9158E-141B-BB87-0422-F73FBACDD329}"/>
              </a:ext>
            </a:extLst>
          </p:cNvPr>
          <p:cNvSpPr>
            <a:spLocks noGrp="1" noChangeArrowheads="1"/>
          </p:cNvSpPr>
          <p:nvPr>
            <p:ph type="title"/>
          </p:nvPr>
        </p:nvSpPr>
        <p:spPr>
          <a:xfrm>
            <a:off x="551145" y="381000"/>
            <a:ext cx="11785600" cy="838200"/>
          </a:xfrm>
        </p:spPr>
        <p:txBody>
          <a:bodyPr/>
          <a:lstStyle/>
          <a:p>
            <a:pPr eaLnBrk="1" hangingPunct="1"/>
            <a:r>
              <a:rPr lang="en-US" altLang="en-US" sz="4000"/>
              <a:t>Graphics (3)</a:t>
            </a:r>
          </a:p>
        </p:txBody>
      </p:sp>
      <p:sp>
        <p:nvSpPr>
          <p:cNvPr id="45059" name="Rectangle 3">
            <a:extLst>
              <a:ext uri="{FF2B5EF4-FFF2-40B4-BE49-F238E27FC236}">
                <a16:creationId xmlns:a16="http://schemas.microsoft.com/office/drawing/2014/main" id="{9736293D-52C7-0980-943B-0D12E176CD4B}"/>
              </a:ext>
            </a:extLst>
          </p:cNvPr>
          <p:cNvSpPr>
            <a:spLocks noGrp="1" noChangeArrowheads="1"/>
          </p:cNvSpPr>
          <p:nvPr>
            <p:ph type="body" idx="1"/>
          </p:nvPr>
        </p:nvSpPr>
        <p:spPr>
          <a:xfrm>
            <a:off x="551145" y="1666009"/>
            <a:ext cx="11437655" cy="3525982"/>
          </a:xfrm>
        </p:spPr>
        <p:txBody>
          <a:bodyPr/>
          <a:lstStyle/>
          <a:p>
            <a:pPr eaLnBrk="1" hangingPunct="1">
              <a:lnSpc>
                <a:spcPct val="90000"/>
              </a:lnSpc>
            </a:pPr>
            <a:r>
              <a:rPr lang="en-US" altLang="en-US" b="1" dirty="0"/>
              <a:t>plot3(</a:t>
            </a:r>
            <a:r>
              <a:rPr lang="en-US" altLang="en-US" b="1" dirty="0" err="1"/>
              <a:t>x,y,z</a:t>
            </a:r>
            <a:r>
              <a:rPr lang="en-US" altLang="en-US" b="1" dirty="0"/>
              <a:t>)</a:t>
            </a:r>
            <a:r>
              <a:rPr lang="en-US" altLang="en-US" dirty="0"/>
              <a:t>					</a:t>
            </a:r>
            <a:r>
              <a:rPr lang="en-US" dirty="0"/>
              <a:t>3D line plot of x, y, z data</a:t>
            </a:r>
            <a:r>
              <a:rPr lang="en-US" altLang="en-US" dirty="0"/>
              <a:t>.</a:t>
            </a:r>
          </a:p>
          <a:p>
            <a:pPr eaLnBrk="1" hangingPunct="1">
              <a:lnSpc>
                <a:spcPct val="90000"/>
              </a:lnSpc>
            </a:pPr>
            <a:r>
              <a:rPr lang="en-US" altLang="en-US" b="1" dirty="0"/>
              <a:t>mesh(</a:t>
            </a:r>
            <a:r>
              <a:rPr lang="en-US" altLang="en-US" b="1" dirty="0" err="1"/>
              <a:t>x_ax,y_ax,z_mat</a:t>
            </a:r>
            <a:r>
              <a:rPr lang="en-US" altLang="en-US" b="1" dirty="0"/>
              <a:t>)</a:t>
            </a:r>
            <a:r>
              <a:rPr lang="en-US" altLang="en-US" dirty="0"/>
              <a:t>  			surface plot.</a:t>
            </a:r>
          </a:p>
          <a:p>
            <a:pPr eaLnBrk="1" hangingPunct="1">
              <a:lnSpc>
                <a:spcPct val="90000"/>
              </a:lnSpc>
            </a:pPr>
            <a:r>
              <a:rPr lang="en-US" altLang="en-US" b="1" dirty="0"/>
              <a:t>contour(</a:t>
            </a:r>
            <a:r>
              <a:rPr lang="en-US" altLang="en-US" b="1" dirty="0" err="1"/>
              <a:t>z_mat</a:t>
            </a:r>
            <a:r>
              <a:rPr lang="en-US" altLang="en-US" b="1" dirty="0"/>
              <a:t>) </a:t>
            </a:r>
            <a:r>
              <a:rPr lang="en-US" altLang="en-US" dirty="0"/>
              <a:t> 				contour plot of z.</a:t>
            </a:r>
          </a:p>
          <a:p>
            <a:pPr eaLnBrk="1" hangingPunct="1">
              <a:lnSpc>
                <a:spcPct val="90000"/>
              </a:lnSpc>
            </a:pPr>
            <a:r>
              <a:rPr lang="en-US" altLang="en-US" b="1" dirty="0"/>
              <a:t>axis([</a:t>
            </a:r>
            <a:r>
              <a:rPr lang="en-US" altLang="en-US" b="1" dirty="0" err="1"/>
              <a:t>xmin</a:t>
            </a:r>
            <a:r>
              <a:rPr lang="en-US" altLang="en-US" b="1" dirty="0"/>
              <a:t> </a:t>
            </a:r>
            <a:r>
              <a:rPr lang="en-US" altLang="en-US" b="1" dirty="0" err="1"/>
              <a:t>xmax</a:t>
            </a:r>
            <a:r>
              <a:rPr lang="en-US" altLang="en-US" b="1" dirty="0"/>
              <a:t> </a:t>
            </a:r>
            <a:r>
              <a:rPr lang="en-US" altLang="en-US" b="1" dirty="0" err="1"/>
              <a:t>ymin</a:t>
            </a:r>
            <a:r>
              <a:rPr lang="en-US" altLang="en-US" b="1" dirty="0"/>
              <a:t> </a:t>
            </a:r>
            <a:r>
              <a:rPr lang="en-US" altLang="en-US" b="1" dirty="0" err="1"/>
              <a:t>ymax</a:t>
            </a:r>
            <a:r>
              <a:rPr lang="en-US" altLang="en-US" b="1" dirty="0"/>
              <a:t>]) </a:t>
            </a:r>
            <a:r>
              <a:rPr lang="en-US" altLang="en-US" dirty="0"/>
              <a:t> 		change axes</a:t>
            </a:r>
          </a:p>
          <a:p>
            <a:pPr eaLnBrk="1" hangingPunct="1">
              <a:lnSpc>
                <a:spcPct val="90000"/>
              </a:lnSpc>
            </a:pPr>
            <a:r>
              <a:rPr lang="en-US" altLang="en-US" b="1" dirty="0"/>
              <a:t>title(‘My title’); </a:t>
            </a:r>
            <a:r>
              <a:rPr lang="en-US" altLang="en-US" dirty="0"/>
              <a:t> 					add title to figure;</a:t>
            </a:r>
          </a:p>
          <a:p>
            <a:pPr eaLnBrk="1" hangingPunct="1">
              <a:lnSpc>
                <a:spcPct val="90000"/>
              </a:lnSpc>
            </a:pPr>
            <a:r>
              <a:rPr lang="en-US" altLang="en-US" b="1" dirty="0" err="1"/>
              <a:t>xlabel</a:t>
            </a:r>
            <a:r>
              <a:rPr lang="en-US" altLang="en-US" b="1" dirty="0"/>
              <a:t>, </a:t>
            </a:r>
            <a:r>
              <a:rPr lang="en-US" altLang="en-US" b="1" dirty="0" err="1"/>
              <a:t>ylabel</a:t>
            </a:r>
            <a:r>
              <a:rPr lang="en-US" altLang="en-US" b="1" dirty="0"/>
              <a:t> </a:t>
            </a:r>
            <a:r>
              <a:rPr lang="en-US" altLang="en-US" dirty="0"/>
              <a:t> 					label axes.</a:t>
            </a:r>
          </a:p>
          <a:p>
            <a:pPr eaLnBrk="1" hangingPunct="1">
              <a:lnSpc>
                <a:spcPct val="90000"/>
              </a:lnSpc>
            </a:pPr>
            <a:r>
              <a:rPr lang="en-US" altLang="en-US" b="1" dirty="0"/>
              <a:t>legend</a:t>
            </a:r>
            <a:r>
              <a:rPr lang="en-US" altLang="en-US" dirty="0"/>
              <a:t>  						add key to figure.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DCCDD489-F88E-120B-89DA-A2586AFA5F12}"/>
              </a:ext>
            </a:extLst>
          </p:cNvPr>
          <p:cNvSpPr>
            <a:spLocks noGrp="1"/>
          </p:cNvSpPr>
          <p:nvPr>
            <p:ph type="title"/>
          </p:nvPr>
        </p:nvSpPr>
        <p:spPr>
          <a:xfrm>
            <a:off x="471814" y="152400"/>
            <a:ext cx="11516986" cy="838200"/>
          </a:xfrm>
        </p:spPr>
        <p:txBody>
          <a:bodyPr/>
          <a:lstStyle/>
          <a:p>
            <a:r>
              <a:rPr lang="en-US" altLang="en-US" dirty="0"/>
              <a:t>Examples of MatLab Plots</a:t>
            </a:r>
          </a:p>
        </p:txBody>
      </p:sp>
      <p:pic>
        <p:nvPicPr>
          <p:cNvPr id="47107" name="Content Placeholder 3" descr="matlab_marker_plot.png">
            <a:extLst>
              <a:ext uri="{FF2B5EF4-FFF2-40B4-BE49-F238E27FC236}">
                <a16:creationId xmlns:a16="http://schemas.microsoft.com/office/drawing/2014/main" id="{6EE815B8-C146-C822-C412-5E35BD31C558}"/>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84777" y="1138260"/>
            <a:ext cx="3145666" cy="2359250"/>
          </a:xfrm>
        </p:spPr>
      </p:pic>
      <p:pic>
        <p:nvPicPr>
          <p:cNvPr id="2" name="Content Placeholder 3" descr="antialias_02.png">
            <a:extLst>
              <a:ext uri="{FF2B5EF4-FFF2-40B4-BE49-F238E27FC236}">
                <a16:creationId xmlns:a16="http://schemas.microsoft.com/office/drawing/2014/main" id="{FD88AFC3-B1F6-67E0-8B66-10B4B97FB60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4777" y="3932556"/>
            <a:ext cx="3145666" cy="2359062"/>
          </a:xfrm>
          <a:prstGeom prst="rect">
            <a:avLst/>
          </a:prstGeom>
          <a:noFill/>
          <a:ln w="9525">
            <a:noFill/>
            <a:miter lim="800000"/>
            <a:headEnd/>
            <a:tailEnd/>
          </a:ln>
        </p:spPr>
      </p:pic>
      <p:pic>
        <p:nvPicPr>
          <p:cNvPr id="3" name="Content Placeholder 3" descr="graphia6.gif">
            <a:extLst>
              <a:ext uri="{FF2B5EF4-FFF2-40B4-BE49-F238E27FC236}">
                <a16:creationId xmlns:a16="http://schemas.microsoft.com/office/drawing/2014/main" id="{9A0F8E45-6B30-BCC1-2761-1CCB30CE486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803033" y="1160397"/>
            <a:ext cx="4644680" cy="3861979"/>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F084698C-6D5E-6F66-581E-F7ECD7F23641}"/>
              </a:ext>
            </a:extLst>
          </p:cNvPr>
          <p:cNvSpPr>
            <a:spLocks noGrp="1" noChangeArrowheads="1"/>
          </p:cNvSpPr>
          <p:nvPr>
            <p:ph type="title"/>
          </p:nvPr>
        </p:nvSpPr>
        <p:spPr>
          <a:xfrm>
            <a:off x="406400" y="152400"/>
            <a:ext cx="11582400" cy="838200"/>
          </a:xfrm>
        </p:spPr>
        <p:txBody>
          <a:bodyPr/>
          <a:lstStyle/>
          <a:p>
            <a:pPr eaLnBrk="1" hangingPunct="1"/>
            <a:r>
              <a:rPr lang="en-US" altLang="en-US" sz="4000" dirty="0"/>
              <a:t>File Input/Output</a:t>
            </a:r>
          </a:p>
        </p:txBody>
      </p:sp>
      <p:sp>
        <p:nvSpPr>
          <p:cNvPr id="50179" name="Rectangle 3">
            <a:extLst>
              <a:ext uri="{FF2B5EF4-FFF2-40B4-BE49-F238E27FC236}">
                <a16:creationId xmlns:a16="http://schemas.microsoft.com/office/drawing/2014/main" id="{B8FC0A57-B056-4D23-272B-3EAEC7D1C204}"/>
              </a:ext>
            </a:extLst>
          </p:cNvPr>
          <p:cNvSpPr>
            <a:spLocks noGrp="1" noChangeArrowheads="1"/>
          </p:cNvSpPr>
          <p:nvPr>
            <p:ph type="body" idx="1"/>
          </p:nvPr>
        </p:nvSpPr>
        <p:spPr>
          <a:xfrm>
            <a:off x="406400" y="1253837"/>
            <a:ext cx="10691091" cy="4772891"/>
          </a:xfrm>
        </p:spPr>
        <p:txBody>
          <a:bodyPr/>
          <a:lstStyle/>
          <a:p>
            <a:pPr eaLnBrk="1" hangingPunct="1"/>
            <a:r>
              <a:rPr lang="en-US" altLang="en-US" sz="2400" b="1" dirty="0"/>
              <a:t>fid = </a:t>
            </a:r>
            <a:r>
              <a:rPr lang="en-US" altLang="en-US" sz="2400" b="1" dirty="0" err="1"/>
              <a:t>fopen</a:t>
            </a:r>
            <a:r>
              <a:rPr lang="en-US" altLang="en-US" sz="2400" b="1" dirty="0"/>
              <a:t>(‘in.</a:t>
            </a:r>
            <a:r>
              <a:rPr lang="en-US" altLang="en-US" sz="2400" b="1" dirty="0" err="1"/>
              <a:t>dat</a:t>
            </a:r>
            <a:r>
              <a:rPr lang="en-US" altLang="en-US" sz="2400" b="1" dirty="0"/>
              <a:t>’,’rt’);</a:t>
            </a:r>
            <a:r>
              <a:rPr lang="en-US" altLang="en-US" sz="2400" dirty="0"/>
              <a:t>	   % open text file for reading.</a:t>
            </a:r>
          </a:p>
          <a:p>
            <a:pPr eaLnBrk="1" hangingPunct="1"/>
            <a:r>
              <a:rPr lang="en-US" altLang="en-US" sz="2400" b="1" dirty="0"/>
              <a:t>v = </a:t>
            </a:r>
            <a:r>
              <a:rPr lang="en-US" altLang="en-US" sz="2400" b="1" dirty="0" err="1"/>
              <a:t>fscanf</a:t>
            </a:r>
            <a:r>
              <a:rPr lang="en-US" altLang="en-US" sz="2400" b="1" dirty="0"/>
              <a:t>(fid,’%lg’,10);</a:t>
            </a:r>
            <a:r>
              <a:rPr lang="en-US" altLang="en-US" sz="2400" dirty="0"/>
              <a:t>	   % read 10 doubles from the text file.</a:t>
            </a:r>
          </a:p>
          <a:p>
            <a:pPr eaLnBrk="1" hangingPunct="1"/>
            <a:r>
              <a:rPr lang="en-US" altLang="en-US" sz="2400" b="1" dirty="0" err="1"/>
              <a:t>fclose</a:t>
            </a:r>
            <a:r>
              <a:rPr lang="en-US" altLang="en-US" sz="2400" b="1" dirty="0"/>
              <a:t>(fid);</a:t>
            </a:r>
            <a:r>
              <a:rPr lang="en-US" altLang="en-US" sz="2400" dirty="0"/>
              <a:t>			   % close the file.</a:t>
            </a:r>
          </a:p>
          <a:p>
            <a:pPr eaLnBrk="1" hangingPunct="1"/>
            <a:r>
              <a:rPr lang="en-US" altLang="en-US" sz="2400" b="1" dirty="0"/>
              <a:t>help </a:t>
            </a:r>
            <a:r>
              <a:rPr lang="en-US" altLang="en-US" sz="2400" b="1" dirty="0" err="1"/>
              <a:t>textread</a:t>
            </a:r>
            <a:r>
              <a:rPr lang="en-US" altLang="en-US" sz="2400" b="1" dirty="0"/>
              <a:t>;</a:t>
            </a:r>
            <a:r>
              <a:rPr lang="en-US" altLang="en-US" sz="2400" dirty="0"/>
              <a:t>		   % formatted read.</a:t>
            </a:r>
          </a:p>
          <a:p>
            <a:pPr eaLnBrk="1" hangingPunct="1"/>
            <a:r>
              <a:rPr lang="en-US" altLang="en-US" sz="2400" b="1" dirty="0"/>
              <a:t>help </a:t>
            </a:r>
            <a:r>
              <a:rPr lang="en-US" altLang="en-US" sz="2400" b="1" dirty="0" err="1"/>
              <a:t>fprintf</a:t>
            </a:r>
            <a:r>
              <a:rPr lang="en-US" altLang="en-US" sz="2400" b="1" dirty="0"/>
              <a:t>;</a:t>
            </a:r>
            <a:r>
              <a:rPr lang="en-US" altLang="en-US" sz="2400" dirty="0"/>
              <a:t>			   % formatted write.</a:t>
            </a:r>
          </a:p>
          <a:p>
            <a:pPr eaLnBrk="1" hangingPunct="1"/>
            <a:endParaRPr lang="en-US" altLang="en-US" sz="2400" dirty="0"/>
          </a:p>
          <a:p>
            <a:pPr eaLnBrk="1" hangingPunct="1"/>
            <a:r>
              <a:rPr lang="en-US" altLang="en-US" sz="2400" dirty="0"/>
              <a:t>Example Data File</a:t>
            </a:r>
          </a:p>
          <a:p>
            <a:r>
              <a:rPr lang="en-US" altLang="en-US" sz="2400" dirty="0"/>
              <a:t>Sally	   Type1   12.34   45   Yes</a:t>
            </a:r>
          </a:p>
          <a:p>
            <a:r>
              <a:rPr lang="en-US" altLang="en-US" sz="2400" dirty="0"/>
              <a:t>Joe	   Type2   23.54   60   No</a:t>
            </a:r>
          </a:p>
          <a:p>
            <a:r>
              <a:rPr lang="en-US" altLang="en-US" sz="2400" dirty="0"/>
              <a:t>Bill        Type1   34.90   12   No  </a:t>
            </a:r>
          </a:p>
          <a:p>
            <a:pPr eaLnBrk="1" hangingPunct="1"/>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1E50F0B-6463-5C13-ABB6-3E993C15BF24}"/>
              </a:ext>
            </a:extLst>
          </p:cNvPr>
          <p:cNvSpPr>
            <a:spLocks noGrp="1" noChangeArrowheads="1"/>
          </p:cNvSpPr>
          <p:nvPr>
            <p:ph type="title"/>
          </p:nvPr>
        </p:nvSpPr>
        <p:spPr/>
        <p:txBody>
          <a:bodyPr/>
          <a:lstStyle/>
          <a:p>
            <a:pPr eaLnBrk="1" hangingPunct="1"/>
            <a:r>
              <a:rPr lang="en-US" altLang="en-US" sz="4000" dirty="0"/>
              <a:t>Read Entire &amp; Partial Dataset</a:t>
            </a:r>
          </a:p>
        </p:txBody>
      </p:sp>
      <p:sp>
        <p:nvSpPr>
          <p:cNvPr id="54275" name="Rectangle 3">
            <a:extLst>
              <a:ext uri="{FF2B5EF4-FFF2-40B4-BE49-F238E27FC236}">
                <a16:creationId xmlns:a16="http://schemas.microsoft.com/office/drawing/2014/main" id="{F2FA4D64-86FC-52E0-B242-273688B100B7}"/>
              </a:ext>
            </a:extLst>
          </p:cNvPr>
          <p:cNvSpPr>
            <a:spLocks noGrp="1" noChangeArrowheads="1"/>
          </p:cNvSpPr>
          <p:nvPr>
            <p:ph type="body" idx="1"/>
          </p:nvPr>
        </p:nvSpPr>
        <p:spPr>
          <a:xfrm>
            <a:off x="203200" y="1066799"/>
            <a:ext cx="11785600" cy="5478049"/>
          </a:xfrm>
        </p:spPr>
        <p:txBody>
          <a:bodyPr/>
          <a:lstStyle/>
          <a:p>
            <a:pPr eaLnBrk="1" hangingPunct="1">
              <a:lnSpc>
                <a:spcPct val="90000"/>
              </a:lnSpc>
              <a:buFontTx/>
              <a:buNone/>
            </a:pPr>
            <a:r>
              <a:rPr lang="en-US" altLang="en-US" sz="2400" b="1" dirty="0"/>
              <a:t>fid = </a:t>
            </a:r>
            <a:r>
              <a:rPr lang="en-US" altLang="en-US" sz="2400" b="1" dirty="0" err="1"/>
              <a:t>fopen</a:t>
            </a:r>
            <a:r>
              <a:rPr lang="en-US" altLang="en-US" sz="2400" b="1" dirty="0"/>
              <a:t>(‘mydata.dat’, ‘r’); 	</a:t>
            </a:r>
            <a:r>
              <a:rPr lang="en-US" altLang="en-US" sz="2400" dirty="0"/>
              <a:t>% open file </a:t>
            </a:r>
          </a:p>
          <a:p>
            <a:pPr eaLnBrk="1" hangingPunct="1">
              <a:lnSpc>
                <a:spcPct val="90000"/>
              </a:lnSpc>
              <a:buFontTx/>
              <a:buNone/>
            </a:pPr>
            <a:r>
              <a:rPr lang="en-US" altLang="en-US" sz="2400" dirty="0"/>
              <a:t>      for reading.</a:t>
            </a:r>
          </a:p>
          <a:p>
            <a:pPr eaLnBrk="1" hangingPunct="1">
              <a:lnSpc>
                <a:spcPct val="90000"/>
              </a:lnSpc>
              <a:buFontTx/>
              <a:buNone/>
            </a:pPr>
            <a:endParaRPr lang="en-US" altLang="en-US" sz="2400" dirty="0"/>
          </a:p>
          <a:p>
            <a:pPr eaLnBrk="1" hangingPunct="1">
              <a:lnSpc>
                <a:spcPct val="90000"/>
              </a:lnSpc>
              <a:buFontTx/>
              <a:buNone/>
            </a:pPr>
            <a:r>
              <a:rPr lang="en-US" altLang="en-US" sz="2400" dirty="0"/>
              <a:t>% Read-in data from mydata.dat.</a:t>
            </a:r>
          </a:p>
          <a:p>
            <a:pPr eaLnBrk="1" hangingPunct="1">
              <a:lnSpc>
                <a:spcPct val="90000"/>
              </a:lnSpc>
              <a:buFontTx/>
              <a:buNone/>
            </a:pPr>
            <a:r>
              <a:rPr lang="en-US" altLang="en-US" sz="2400" b="1" dirty="0"/>
              <a:t>[</a:t>
            </a:r>
            <a:r>
              <a:rPr lang="en-US" altLang="en-US" sz="2400" b="1" dirty="0" err="1"/>
              <a:t>names,types,x,y,answer</a:t>
            </a:r>
            <a:r>
              <a:rPr lang="en-US" altLang="en-US" sz="2400" b="1" dirty="0"/>
              <a:t>] = </a:t>
            </a:r>
            <a:r>
              <a:rPr lang="en-US" altLang="en-US" sz="2400" b="1" dirty="0" err="1"/>
              <a:t>textread</a:t>
            </a:r>
            <a:r>
              <a:rPr lang="en-US" altLang="en-US" sz="2400" b="1" dirty="0"/>
              <a:t>(fid,’%</a:t>
            </a:r>
            <a:r>
              <a:rPr lang="en-US" altLang="en-US" sz="2400" b="1" dirty="0" err="1"/>
              <a:t>s%s%f%d%s</a:t>
            </a:r>
            <a:r>
              <a:rPr lang="en-US" altLang="en-US" sz="2400" b="1" dirty="0"/>
              <a:t>’);</a:t>
            </a:r>
          </a:p>
          <a:p>
            <a:pPr eaLnBrk="1" hangingPunct="1">
              <a:lnSpc>
                <a:spcPct val="90000"/>
              </a:lnSpc>
              <a:buFontTx/>
              <a:buNone/>
            </a:pPr>
            <a:endParaRPr lang="en-US" altLang="en-US" sz="2400" dirty="0"/>
          </a:p>
          <a:p>
            <a:pPr eaLnBrk="1" hangingPunct="1">
              <a:lnSpc>
                <a:spcPct val="90000"/>
              </a:lnSpc>
              <a:buFontTx/>
              <a:buNone/>
            </a:pPr>
            <a:r>
              <a:rPr lang="en-US" altLang="en-US" sz="2400" b="1" dirty="0" err="1"/>
              <a:t>fclose</a:t>
            </a:r>
            <a:r>
              <a:rPr lang="en-US" altLang="en-US" sz="2400" b="1" dirty="0"/>
              <a:t>(fid);    			</a:t>
            </a:r>
            <a:r>
              <a:rPr lang="en-US" altLang="en-US" sz="2400" dirty="0"/>
              <a:t>% close file.</a:t>
            </a:r>
          </a:p>
          <a:p>
            <a:pPr eaLnBrk="1" hangingPunct="1">
              <a:lnSpc>
                <a:spcPct val="90000"/>
              </a:lnSpc>
              <a:buFontTx/>
              <a:buNone/>
            </a:pPr>
            <a:endParaRPr lang="en-US" altLang="en-US" sz="2400" dirty="0"/>
          </a:p>
          <a:p>
            <a:r>
              <a:rPr lang="en-US" altLang="en-US" sz="2400" dirty="0"/>
              <a:t>fid = </a:t>
            </a:r>
            <a:r>
              <a:rPr lang="en-US" altLang="en-US" sz="2400" dirty="0" err="1"/>
              <a:t>fopen</a:t>
            </a:r>
            <a:r>
              <a:rPr lang="en-US" altLang="en-US" sz="2400" dirty="0"/>
              <a:t>(‘mydata.dat’, ‘r’); 	% open file </a:t>
            </a:r>
          </a:p>
          <a:p>
            <a:r>
              <a:rPr lang="en-US" altLang="en-US" sz="2400" dirty="0"/>
              <a:t>      for reading.</a:t>
            </a:r>
          </a:p>
          <a:p>
            <a:endParaRPr lang="en-US" altLang="en-US" sz="2400" dirty="0"/>
          </a:p>
          <a:p>
            <a:r>
              <a:rPr lang="en-US" altLang="en-US" sz="2400" dirty="0"/>
              <a:t>% Read-in first column of data from mydata.dat.</a:t>
            </a:r>
          </a:p>
          <a:p>
            <a:r>
              <a:rPr lang="en-US" altLang="en-US" sz="2400" dirty="0"/>
              <a:t>[names] = </a:t>
            </a:r>
            <a:r>
              <a:rPr lang="en-US" altLang="en-US" sz="2400" dirty="0" err="1"/>
              <a:t>textread</a:t>
            </a:r>
            <a:r>
              <a:rPr lang="en-US" altLang="en-US" sz="2400" dirty="0"/>
              <a:t>(</a:t>
            </a:r>
            <a:r>
              <a:rPr lang="en-US" altLang="en-US" sz="2400" dirty="0" err="1"/>
              <a:t>fid,’%s</a:t>
            </a:r>
            <a:r>
              <a:rPr lang="en-US" altLang="en-US" sz="2400" dirty="0"/>
              <a:t> %*s %*f  %*d  %*s’);</a:t>
            </a:r>
          </a:p>
          <a:p>
            <a:pPr eaLnBrk="1" hangingPunct="1">
              <a:lnSpc>
                <a:spcPct val="90000"/>
              </a:lnSpc>
              <a:buFontTx/>
              <a:buNone/>
            </a:pPr>
            <a:endParaRPr lang="en-US" altLang="en-US" sz="24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F1ACC21C-C48B-81D3-05B5-E960287BA6C0}"/>
              </a:ext>
            </a:extLst>
          </p:cNvPr>
          <p:cNvSpPr>
            <a:spLocks noGrp="1" noChangeArrowheads="1"/>
          </p:cNvSpPr>
          <p:nvPr>
            <p:ph type="title"/>
          </p:nvPr>
        </p:nvSpPr>
        <p:spPr/>
        <p:txBody>
          <a:bodyPr/>
          <a:lstStyle/>
          <a:p>
            <a:pPr eaLnBrk="1" hangingPunct="1"/>
            <a:r>
              <a:rPr lang="en-US" altLang="en-US" sz="4000" dirty="0"/>
              <a:t>Read 1 Line of Data</a:t>
            </a:r>
          </a:p>
        </p:txBody>
      </p:sp>
      <p:sp>
        <p:nvSpPr>
          <p:cNvPr id="58371" name="Rectangle 3">
            <a:extLst>
              <a:ext uri="{FF2B5EF4-FFF2-40B4-BE49-F238E27FC236}">
                <a16:creationId xmlns:a16="http://schemas.microsoft.com/office/drawing/2014/main" id="{8B97F28D-F548-D4B8-2691-179160B103FA}"/>
              </a:ext>
            </a:extLst>
          </p:cNvPr>
          <p:cNvSpPr>
            <a:spLocks noGrp="1" noChangeArrowheads="1"/>
          </p:cNvSpPr>
          <p:nvPr>
            <p:ph type="body" idx="1"/>
          </p:nvPr>
        </p:nvSpPr>
        <p:spPr>
          <a:xfrm>
            <a:off x="203199" y="1066800"/>
            <a:ext cx="11903205" cy="5638800"/>
          </a:xfrm>
        </p:spPr>
        <p:txBody>
          <a:bodyPr/>
          <a:lstStyle/>
          <a:p>
            <a:pPr eaLnBrk="1" hangingPunct="1">
              <a:buFontTx/>
              <a:buNone/>
            </a:pPr>
            <a:r>
              <a:rPr lang="en-US" altLang="en-US" sz="2400" dirty="0"/>
              <a:t>fid = </a:t>
            </a:r>
            <a:r>
              <a:rPr lang="en-US" altLang="en-US" sz="2400" dirty="0" err="1"/>
              <a:t>fopen</a:t>
            </a:r>
            <a:r>
              <a:rPr lang="en-US" altLang="en-US" sz="2400" dirty="0"/>
              <a:t>(‘mydata.dat’, ‘r’);     	      % open file </a:t>
            </a:r>
          </a:p>
          <a:p>
            <a:pPr eaLnBrk="1" hangingPunct="1">
              <a:buFontTx/>
              <a:buNone/>
            </a:pPr>
            <a:r>
              <a:rPr lang="en-US" altLang="en-US" sz="2400" dirty="0"/>
              <a:t>      					      % for reading.</a:t>
            </a:r>
          </a:p>
          <a:p>
            <a:pPr eaLnBrk="1" hangingPunct="1">
              <a:buFontTx/>
              <a:buNone/>
            </a:pPr>
            <a:r>
              <a:rPr lang="en-US" altLang="en-US" sz="2400" dirty="0"/>
              <a:t>% Read-in one line of data corresponding </a:t>
            </a:r>
          </a:p>
          <a:p>
            <a:pPr eaLnBrk="1" hangingPunct="1">
              <a:buFontTx/>
              <a:buNone/>
            </a:pPr>
            <a:r>
              <a:rPr lang="en-US" altLang="en-US" sz="2400" dirty="0"/>
              <a:t>%	 to Joe’s entry.</a:t>
            </a:r>
          </a:p>
          <a:p>
            <a:pPr eaLnBrk="1" hangingPunct="1">
              <a:buFontTx/>
              <a:buNone/>
            </a:pPr>
            <a:r>
              <a:rPr lang="en-US" altLang="en-US" sz="2400" dirty="0"/>
              <a:t>[</a:t>
            </a:r>
            <a:r>
              <a:rPr lang="en-US" altLang="en-US" sz="2400" dirty="0" err="1"/>
              <a:t>name,type,x,y,answer</a:t>
            </a:r>
            <a:r>
              <a:rPr lang="en-US" altLang="en-US" sz="2400" dirty="0"/>
              <a:t>] = </a:t>
            </a:r>
            <a:r>
              <a:rPr lang="en-US" altLang="en-US" sz="2400" dirty="0" err="1"/>
              <a:t>textread</a:t>
            </a:r>
            <a:r>
              <a:rPr lang="en-US" altLang="en-US" sz="2400" dirty="0"/>
              <a:t>(fid,’%s%s%f%d%s’,1,’headerlines’,1);</a:t>
            </a:r>
          </a:p>
          <a:p>
            <a:pPr eaLnBrk="1" hangingPunct="1">
              <a:buFontTx/>
              <a:buNone/>
            </a:pPr>
            <a:endParaRPr lang="en-US" altLang="en-US" sz="2400" dirty="0"/>
          </a:p>
          <a:p>
            <a:pPr eaLnBrk="1" hangingPunct="1">
              <a:buFontTx/>
              <a:buNone/>
            </a:pPr>
            <a:r>
              <a:rPr lang="en-US" altLang="en-US" sz="2400" dirty="0" err="1"/>
              <a:t>fclose</a:t>
            </a:r>
            <a:r>
              <a:rPr lang="en-US" altLang="en-US" sz="2400" dirty="0"/>
              <a:t>(fid);    			      % close file.</a:t>
            </a:r>
          </a:p>
          <a:p>
            <a:pPr eaLnBrk="1" hangingPunct="1"/>
            <a:endParaRPr lang="en-US"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4BFCE5E0-096E-82EB-9EFC-3FC4E055E8CA}"/>
              </a:ext>
            </a:extLst>
          </p:cNvPr>
          <p:cNvSpPr>
            <a:spLocks noGrp="1" noChangeArrowheads="1"/>
          </p:cNvSpPr>
          <p:nvPr>
            <p:ph type="title"/>
          </p:nvPr>
        </p:nvSpPr>
        <p:spPr/>
        <p:txBody>
          <a:bodyPr/>
          <a:lstStyle/>
          <a:p>
            <a:pPr eaLnBrk="1" hangingPunct="1"/>
            <a:r>
              <a:rPr lang="en-US" altLang="en-US" sz="4000" dirty="0"/>
              <a:t>Write Formatted Data</a:t>
            </a:r>
          </a:p>
        </p:txBody>
      </p:sp>
      <p:sp>
        <p:nvSpPr>
          <p:cNvPr id="60419" name="Rectangle 3">
            <a:extLst>
              <a:ext uri="{FF2B5EF4-FFF2-40B4-BE49-F238E27FC236}">
                <a16:creationId xmlns:a16="http://schemas.microsoft.com/office/drawing/2014/main" id="{8CCD8504-2D7A-F257-7CCA-FBB445B11B85}"/>
              </a:ext>
            </a:extLst>
          </p:cNvPr>
          <p:cNvSpPr>
            <a:spLocks noGrp="1" noChangeArrowheads="1"/>
          </p:cNvSpPr>
          <p:nvPr>
            <p:ph type="body" idx="1"/>
          </p:nvPr>
        </p:nvSpPr>
        <p:spPr/>
        <p:txBody>
          <a:bodyPr/>
          <a:lstStyle/>
          <a:p>
            <a:pPr eaLnBrk="1" hangingPunct="1">
              <a:lnSpc>
                <a:spcPct val="90000"/>
              </a:lnSpc>
              <a:buFontTx/>
              <a:buNone/>
            </a:pPr>
            <a:r>
              <a:rPr lang="en-US" altLang="en-US"/>
              <a:t>% open file for writing.</a:t>
            </a:r>
          </a:p>
          <a:p>
            <a:pPr eaLnBrk="1" hangingPunct="1">
              <a:lnSpc>
                <a:spcPct val="90000"/>
              </a:lnSpc>
              <a:buFontTx/>
              <a:buNone/>
            </a:pPr>
            <a:r>
              <a:rPr lang="en-US" altLang="en-US" b="1"/>
              <a:t>fid = fopen(‘out.txt’,’w’); </a:t>
            </a:r>
          </a:p>
          <a:p>
            <a:pPr eaLnBrk="1" hangingPunct="1">
              <a:lnSpc>
                <a:spcPct val="90000"/>
              </a:lnSpc>
              <a:buFontTx/>
              <a:buNone/>
            </a:pPr>
            <a:endParaRPr lang="en-US" altLang="en-US"/>
          </a:p>
          <a:p>
            <a:pPr eaLnBrk="1" hangingPunct="1">
              <a:lnSpc>
                <a:spcPct val="90000"/>
              </a:lnSpc>
              <a:buFontTx/>
              <a:buNone/>
            </a:pPr>
            <a:r>
              <a:rPr lang="en-US" altLang="en-US"/>
              <a:t>% Write out Joe’s info to file.</a:t>
            </a:r>
          </a:p>
          <a:p>
            <a:pPr eaLnBrk="1" hangingPunct="1">
              <a:lnSpc>
                <a:spcPct val="90000"/>
              </a:lnSpc>
              <a:buFontTx/>
              <a:buNone/>
            </a:pPr>
            <a:r>
              <a:rPr lang="en-US" altLang="en-US" b="1"/>
              <a:t>fprintf(fid,’%s %s %f %d… %s\n’,name,type,x,y,answer);</a:t>
            </a:r>
          </a:p>
          <a:p>
            <a:pPr eaLnBrk="1" hangingPunct="1">
              <a:lnSpc>
                <a:spcPct val="90000"/>
              </a:lnSpc>
              <a:buFontTx/>
              <a:buNone/>
            </a:pPr>
            <a:endParaRPr lang="en-US" altLang="en-US"/>
          </a:p>
          <a:p>
            <a:pPr eaLnBrk="1" hangingPunct="1">
              <a:lnSpc>
                <a:spcPct val="90000"/>
              </a:lnSpc>
              <a:buFontTx/>
              <a:buNone/>
            </a:pPr>
            <a:r>
              <a:rPr lang="en-US" altLang="en-US" b="1"/>
              <a:t>fclose(fid);      </a:t>
            </a:r>
            <a:r>
              <a:rPr lang="en-US" altLang="en-US"/>
              <a:t>% close the file.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A5645B92-88D9-9C07-9382-1308BE7C4A61}"/>
              </a:ext>
            </a:extLst>
          </p:cNvPr>
          <p:cNvSpPr>
            <a:spLocks noGrp="1" noChangeArrowheads="1"/>
          </p:cNvSpPr>
          <p:nvPr>
            <p:ph type="title"/>
          </p:nvPr>
        </p:nvSpPr>
        <p:spPr>
          <a:xfrm>
            <a:off x="444672" y="152400"/>
            <a:ext cx="11544127" cy="838200"/>
          </a:xfrm>
        </p:spPr>
        <p:txBody>
          <a:bodyPr/>
          <a:lstStyle/>
          <a:p>
            <a:pPr eaLnBrk="1" hangingPunct="1"/>
            <a:r>
              <a:rPr lang="en-US" altLang="en-US" sz="4000" dirty="0"/>
              <a:t>Keep a Record</a:t>
            </a:r>
          </a:p>
        </p:txBody>
      </p:sp>
      <p:sp>
        <p:nvSpPr>
          <p:cNvPr id="62467" name="Rectangle 3">
            <a:extLst>
              <a:ext uri="{FF2B5EF4-FFF2-40B4-BE49-F238E27FC236}">
                <a16:creationId xmlns:a16="http://schemas.microsoft.com/office/drawing/2014/main" id="{CA168677-3386-6B70-2E1A-834F869133E6}"/>
              </a:ext>
            </a:extLst>
          </p:cNvPr>
          <p:cNvSpPr>
            <a:spLocks noGrp="1" noChangeArrowheads="1"/>
          </p:cNvSpPr>
          <p:nvPr>
            <p:ph type="body" idx="1"/>
          </p:nvPr>
        </p:nvSpPr>
        <p:spPr>
          <a:xfrm>
            <a:off x="444674" y="1066800"/>
            <a:ext cx="11544126" cy="5638800"/>
          </a:xfrm>
        </p:spPr>
        <p:txBody>
          <a:bodyPr/>
          <a:lstStyle/>
          <a:p>
            <a:pPr eaLnBrk="1" hangingPunct="1"/>
            <a:r>
              <a:rPr lang="en-US" altLang="en-US" sz="2000" dirty="0"/>
              <a:t>To keep a record of your session, use the diary command:</a:t>
            </a:r>
          </a:p>
          <a:p>
            <a:pPr eaLnBrk="1" hangingPunct="1">
              <a:buFontTx/>
              <a:buNone/>
            </a:pPr>
            <a:r>
              <a:rPr lang="en-US" altLang="en-US" sz="2000" dirty="0"/>
              <a:t>    diary filename</a:t>
            </a:r>
          </a:p>
          <a:p>
            <a:pPr eaLnBrk="1" hangingPunct="1">
              <a:buFontTx/>
              <a:buNone/>
            </a:pPr>
            <a:r>
              <a:rPr lang="en-US" altLang="en-US" sz="2000" dirty="0"/>
              <a:t>    x = 3</a:t>
            </a:r>
          </a:p>
          <a:p>
            <a:pPr eaLnBrk="1" hangingPunct="1">
              <a:buFontTx/>
              <a:buNone/>
            </a:pPr>
            <a:r>
              <a:rPr lang="en-US" altLang="en-US" sz="2000" dirty="0"/>
              <a:t>    diary off</a:t>
            </a:r>
          </a:p>
          <a:p>
            <a:pPr eaLnBrk="1" hangingPunct="1">
              <a:buFontTx/>
              <a:buNone/>
            </a:pPr>
            <a:endParaRPr lang="en-US" altLang="en-US" sz="2000" dirty="0"/>
          </a:p>
          <a:p>
            <a:pPr eaLnBrk="1" hangingPunct="1">
              <a:buFontTx/>
              <a:buNone/>
            </a:pPr>
            <a:r>
              <a:rPr lang="en-US" altLang="en-US" sz="2000" dirty="0"/>
              <a:t>   This will keep a diary called filename showing the value of x (your work for this session).</a:t>
            </a:r>
          </a:p>
          <a:p>
            <a:pPr eaLnBrk="1" hangingPunct="1">
              <a:lnSpc>
                <a:spcPct val="90000"/>
              </a:lnSpc>
            </a:pPr>
            <a:endParaRPr lang="en-US" altLang="en-US" sz="2000" dirty="0"/>
          </a:p>
          <a:p>
            <a:pPr eaLnBrk="1" hangingPunct="1">
              <a:lnSpc>
                <a:spcPct val="90000"/>
              </a:lnSpc>
            </a:pPr>
            <a:endParaRPr lang="en-US" altLang="en-US" sz="2000" dirty="0"/>
          </a:p>
          <a:p>
            <a:pPr eaLnBrk="1" hangingPunct="1">
              <a:lnSpc>
                <a:spcPct val="90000"/>
              </a:lnSpc>
            </a:pPr>
            <a:r>
              <a:rPr lang="en-US" altLang="en-US" sz="2000" dirty="0"/>
              <a:t>Timing:</a:t>
            </a:r>
          </a:p>
          <a:p>
            <a:pPr eaLnBrk="1" hangingPunct="1">
              <a:lnSpc>
                <a:spcPct val="90000"/>
              </a:lnSpc>
            </a:pPr>
            <a:r>
              <a:rPr lang="en-US" altLang="en-US" sz="2000" dirty="0"/>
              <a:t> Use tic, toc to determine the running time of an algorithm as follows:</a:t>
            </a:r>
          </a:p>
          <a:p>
            <a:pPr>
              <a:lnSpc>
                <a:spcPct val="90000"/>
              </a:lnSpc>
            </a:pPr>
            <a:r>
              <a:rPr lang="en-US" altLang="en-US" sz="2000" dirty="0"/>
              <a:t>   tic</a:t>
            </a:r>
          </a:p>
          <a:p>
            <a:pPr>
              <a:lnSpc>
                <a:spcPct val="90000"/>
              </a:lnSpc>
            </a:pPr>
            <a:r>
              <a:rPr lang="en-US" altLang="en-US" sz="2000" dirty="0"/>
              <a:t>   commands…</a:t>
            </a:r>
          </a:p>
          <a:p>
            <a:pPr>
              <a:lnSpc>
                <a:spcPct val="90000"/>
              </a:lnSpc>
            </a:pPr>
            <a:r>
              <a:rPr lang="en-US" altLang="en-US" sz="2000" dirty="0"/>
              <a:t>   toc</a:t>
            </a:r>
          </a:p>
          <a:p>
            <a:pPr>
              <a:lnSpc>
                <a:spcPct val="90000"/>
              </a:lnSpc>
            </a:pPr>
            <a:endParaRPr lang="en-US" altLang="en-US" sz="2000" dirty="0"/>
          </a:p>
          <a:p>
            <a:pPr>
              <a:lnSpc>
                <a:spcPct val="90000"/>
              </a:lnSpc>
            </a:pPr>
            <a:r>
              <a:rPr lang="en-US" altLang="en-US" sz="2000" dirty="0"/>
              <a:t>   This will give the elapsed time.</a:t>
            </a:r>
          </a:p>
          <a:p>
            <a:pPr eaLnBrk="1" hangingPunct="1">
              <a:buFontTx/>
              <a:buNone/>
            </a:pPr>
            <a:endParaRPr lang="en-US"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8655"/>
            <a:ext cx="12192000" cy="838200"/>
          </a:xfrm>
        </p:spPr>
        <p:txBody>
          <a:bodyPr/>
          <a:lstStyle/>
          <a:p>
            <a:pPr algn="ctr"/>
            <a:r>
              <a:rPr lang="en-US" sz="4000" dirty="0"/>
              <a:t>MatLab Issue</a:t>
            </a:r>
          </a:p>
        </p:txBody>
      </p:sp>
      <p:sp>
        <p:nvSpPr>
          <p:cNvPr id="3" name="Content Placeholder 2"/>
          <p:cNvSpPr>
            <a:spLocks noGrp="1"/>
          </p:cNvSpPr>
          <p:nvPr>
            <p:ph idx="1"/>
          </p:nvPr>
        </p:nvSpPr>
        <p:spPr>
          <a:xfrm>
            <a:off x="394855" y="1449186"/>
            <a:ext cx="10120745" cy="4419600"/>
          </a:xfrm>
        </p:spPr>
        <p:txBody>
          <a:bodyPr/>
          <a:lstStyle/>
          <a:p>
            <a:r>
              <a:rPr lang="en-US" b="0" dirty="0">
                <a:solidFill>
                  <a:srgbClr val="0070C0"/>
                </a:solidFill>
              </a:rPr>
              <a:t>Professor Wang,</a:t>
            </a:r>
          </a:p>
          <a:p>
            <a:endParaRPr lang="en-US" b="0" dirty="0">
              <a:solidFill>
                <a:srgbClr val="0070C0"/>
              </a:solidFill>
            </a:endParaRPr>
          </a:p>
          <a:p>
            <a:r>
              <a:rPr lang="en-US" b="0" dirty="0">
                <a:solidFill>
                  <a:srgbClr val="0070C0"/>
                </a:solidFill>
              </a:rPr>
              <a:t>Hello I am enrolled in your class. I am concerned about an issue pertaining to MatLab. For the past four days I have been </a:t>
            </a:r>
            <a:r>
              <a:rPr lang="en-US" dirty="0">
                <a:solidFill>
                  <a:srgbClr val="0070C0"/>
                </a:solidFill>
              </a:rPr>
              <a:t>unable to install MatLab because I cannot get through CAS</a:t>
            </a:r>
            <a:r>
              <a:rPr lang="en-US" b="0" dirty="0">
                <a:solidFill>
                  <a:srgbClr val="0070C0"/>
                </a:solidFill>
              </a:rPr>
              <a:t>. This problem is occurring with other RPI students as well. I will be going to the help center to get MatLab installed in my computer as soon as possible. If there is anything more I can do, please let me know. </a:t>
            </a:r>
          </a:p>
          <a:p>
            <a:endParaRPr lang="en-US" b="0" dirty="0">
              <a:solidFill>
                <a:srgbClr val="0070C0"/>
              </a:solidFill>
            </a:endParaRPr>
          </a:p>
          <a:p>
            <a:r>
              <a:rPr lang="en-US" b="0" dirty="0">
                <a:solidFill>
                  <a:srgbClr val="0070C0"/>
                </a:solidFill>
              </a:rPr>
              <a:t>-XYZ</a:t>
            </a:r>
          </a:p>
          <a:p>
            <a:endParaRPr lang="en-US" b="0" dirty="0">
              <a:solidFill>
                <a:srgbClr val="0070C0"/>
              </a:solidFill>
            </a:endParaRPr>
          </a:p>
        </p:txBody>
      </p:sp>
    </p:spTree>
    <p:extLst>
      <p:ext uri="{BB962C8B-B14F-4D97-AF65-F5344CB8AC3E}">
        <p14:creationId xmlns:p14="http://schemas.microsoft.com/office/powerpoint/2010/main" val="31539760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9" name="Rectangle 19">
            <a:extLst>
              <a:ext uri="{FF2B5EF4-FFF2-40B4-BE49-F238E27FC236}">
                <a16:creationId xmlns:a16="http://schemas.microsoft.com/office/drawing/2014/main" id="{4587A6D8-D7BA-D0B0-0E56-DEC91DFBC531}"/>
              </a:ext>
            </a:extLst>
          </p:cNvPr>
          <p:cNvSpPr>
            <a:spLocks noGrp="1" noChangeArrowheads="1"/>
          </p:cNvSpPr>
          <p:nvPr>
            <p:ph type="body" idx="1"/>
          </p:nvPr>
        </p:nvSpPr>
        <p:spPr>
          <a:xfrm>
            <a:off x="414689" y="297872"/>
            <a:ext cx="6246988" cy="813148"/>
          </a:xfrm>
        </p:spPr>
        <p:txBody>
          <a:bodyPr/>
          <a:lstStyle/>
          <a:p>
            <a:r>
              <a:rPr lang="en-US" altLang="en-US" sz="4000" dirty="0"/>
              <a:t>Everything as Matrix</a:t>
            </a:r>
          </a:p>
          <a:p>
            <a:pPr lvl="1"/>
            <a:endParaRPr lang="en-US" altLang="en-US" sz="3600" dirty="0"/>
          </a:p>
        </p:txBody>
      </p:sp>
      <p:pic>
        <p:nvPicPr>
          <p:cNvPr id="5144" name="Picture 24">
            <a:extLst>
              <a:ext uri="{FF2B5EF4-FFF2-40B4-BE49-F238E27FC236}">
                <a16:creationId xmlns:a16="http://schemas.microsoft.com/office/drawing/2014/main" id="{3D567D11-657E-F9B7-B373-19162B507C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83" y="1339620"/>
            <a:ext cx="3857625" cy="27813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5">
            <a:extLst>
              <a:ext uri="{FF2B5EF4-FFF2-40B4-BE49-F238E27FC236}">
                <a16:creationId xmlns:a16="http://schemas.microsoft.com/office/drawing/2014/main" id="{02444018-C43F-5A4F-3C74-23698A37B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6128" y="1339620"/>
            <a:ext cx="2495550" cy="3962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a:extLst>
              <a:ext uri="{FF2B5EF4-FFF2-40B4-BE49-F238E27FC236}">
                <a16:creationId xmlns:a16="http://schemas.microsoft.com/office/drawing/2014/main" id="{FB02C4D1-8AEA-80A4-5A92-0BEA0EA805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678" y="704446"/>
            <a:ext cx="3962400" cy="5124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436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a:extLst>
              <a:ext uri="{FF2B5EF4-FFF2-40B4-BE49-F238E27FC236}">
                <a16:creationId xmlns:a16="http://schemas.microsoft.com/office/drawing/2014/main" id="{DB62FCC5-2A80-881D-063F-BB0B4974DD1B}"/>
              </a:ext>
            </a:extLst>
          </p:cNvPr>
          <p:cNvSpPr>
            <a:spLocks noGrp="1" noChangeArrowheads="1"/>
          </p:cNvSpPr>
          <p:nvPr>
            <p:ph type="body" idx="1"/>
          </p:nvPr>
        </p:nvSpPr>
        <p:spPr>
          <a:xfrm>
            <a:off x="505691" y="228601"/>
            <a:ext cx="8229600" cy="761999"/>
          </a:xfrm>
        </p:spPr>
        <p:txBody>
          <a:bodyPr/>
          <a:lstStyle/>
          <a:p>
            <a:r>
              <a:rPr lang="en-US" altLang="en-US" sz="4000" dirty="0"/>
              <a:t>Manipulate Matrices</a:t>
            </a:r>
          </a:p>
        </p:txBody>
      </p:sp>
      <p:pic>
        <p:nvPicPr>
          <p:cNvPr id="16388" name="Picture 4">
            <a:extLst>
              <a:ext uri="{FF2B5EF4-FFF2-40B4-BE49-F238E27FC236}">
                <a16:creationId xmlns:a16="http://schemas.microsoft.com/office/drawing/2014/main" id="{A53CD8A5-51A3-EDC3-E4A3-26E81E3348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691" y="1371599"/>
            <a:ext cx="3657600" cy="2173288"/>
          </a:xfrm>
          <a:prstGeom prst="rect">
            <a:avLst/>
          </a:prstGeom>
          <a:noFill/>
          <a:extLst>
            <a:ext uri="{909E8E84-426E-40DD-AFC4-6F175D3DCCD1}">
              <a14:hiddenFill xmlns:a14="http://schemas.microsoft.com/office/drawing/2010/main">
                <a:solidFill>
                  <a:srgbClr val="FFFFFF"/>
                </a:solidFill>
              </a14:hiddenFill>
            </a:ext>
          </a:extLst>
        </p:spPr>
      </p:pic>
      <p:pic>
        <p:nvPicPr>
          <p:cNvPr id="16389" name="Picture 5">
            <a:extLst>
              <a:ext uri="{FF2B5EF4-FFF2-40B4-BE49-F238E27FC236}">
                <a16:creationId xmlns:a16="http://schemas.microsoft.com/office/drawing/2014/main" id="{3237E59C-03DD-F00E-9515-227EB7CC3D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1891" y="1295400"/>
            <a:ext cx="3733800" cy="3343275"/>
          </a:xfrm>
          <a:prstGeom prst="rect">
            <a:avLst/>
          </a:prstGeom>
          <a:noFill/>
          <a:extLst>
            <a:ext uri="{909E8E84-426E-40DD-AFC4-6F175D3DCCD1}">
              <a14:hiddenFill xmlns:a14="http://schemas.microsoft.com/office/drawing/2010/main">
                <a:solidFill>
                  <a:srgbClr val="FFFFFF"/>
                </a:solidFill>
              </a14:hiddenFill>
            </a:ext>
          </a:extLst>
        </p:spPr>
      </p:pic>
      <p:sp>
        <p:nvSpPr>
          <p:cNvPr id="16390" name="Rectangle 6">
            <a:extLst>
              <a:ext uri="{FF2B5EF4-FFF2-40B4-BE49-F238E27FC236}">
                <a16:creationId xmlns:a16="http://schemas.microsoft.com/office/drawing/2014/main" id="{8C946984-9CD4-A17B-B8EE-A85F41B7454B}"/>
              </a:ext>
            </a:extLst>
          </p:cNvPr>
          <p:cNvSpPr>
            <a:spLocks noChangeArrowheads="1"/>
          </p:cNvSpPr>
          <p:nvPr/>
        </p:nvSpPr>
        <p:spPr bwMode="auto">
          <a:xfrm>
            <a:off x="581891" y="2133599"/>
            <a:ext cx="3657600" cy="1219200"/>
          </a:xfrm>
          <a:prstGeom prst="rect">
            <a:avLst/>
          </a:prstGeom>
          <a:solidFill>
            <a:srgbClr val="00FFFF">
              <a:alpha val="20000"/>
            </a:srgbClr>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1" name="Rectangle 7">
            <a:extLst>
              <a:ext uri="{FF2B5EF4-FFF2-40B4-BE49-F238E27FC236}">
                <a16:creationId xmlns:a16="http://schemas.microsoft.com/office/drawing/2014/main" id="{1DD0EF22-C8E0-F8E2-D8E7-921F43BAB0A3}"/>
              </a:ext>
            </a:extLst>
          </p:cNvPr>
          <p:cNvSpPr>
            <a:spLocks noChangeArrowheads="1"/>
          </p:cNvSpPr>
          <p:nvPr/>
        </p:nvSpPr>
        <p:spPr bwMode="auto">
          <a:xfrm>
            <a:off x="4468091" y="2590799"/>
            <a:ext cx="3429000" cy="152400"/>
          </a:xfrm>
          <a:prstGeom prst="rect">
            <a:avLst/>
          </a:prstGeom>
          <a:solidFill>
            <a:srgbClr val="00FFFF">
              <a:alpha val="20000"/>
            </a:srgbClr>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92" name="Rectangle 8">
            <a:extLst>
              <a:ext uri="{FF2B5EF4-FFF2-40B4-BE49-F238E27FC236}">
                <a16:creationId xmlns:a16="http://schemas.microsoft.com/office/drawing/2014/main" id="{C0913803-8657-21A1-F505-3813D50A9DA5}"/>
              </a:ext>
            </a:extLst>
          </p:cNvPr>
          <p:cNvSpPr>
            <a:spLocks noChangeArrowheads="1"/>
          </p:cNvSpPr>
          <p:nvPr/>
        </p:nvSpPr>
        <p:spPr bwMode="auto">
          <a:xfrm>
            <a:off x="4544291" y="3428999"/>
            <a:ext cx="3352800" cy="762000"/>
          </a:xfrm>
          <a:prstGeom prst="rect">
            <a:avLst/>
          </a:prstGeom>
          <a:solidFill>
            <a:srgbClr val="00FFFF">
              <a:alpha val="20000"/>
            </a:srgbClr>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6393" name="Picture 9">
            <a:extLst>
              <a:ext uri="{FF2B5EF4-FFF2-40B4-BE49-F238E27FC236}">
                <a16:creationId xmlns:a16="http://schemas.microsoft.com/office/drawing/2014/main" id="{88E5A258-0FD6-11A3-903F-F3226EF81B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092" y="3657599"/>
            <a:ext cx="1903413"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a:extLst>
              <a:ext uri="{FF2B5EF4-FFF2-40B4-BE49-F238E27FC236}">
                <a16:creationId xmlns:a16="http://schemas.microsoft.com/office/drawing/2014/main" id="{4F3ACDA8-F5FE-2433-C162-4CD3E68D70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6291" y="4724399"/>
            <a:ext cx="2209800" cy="1455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5197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a:extLst>
              <a:ext uri="{FF2B5EF4-FFF2-40B4-BE49-F238E27FC236}">
                <a16:creationId xmlns:a16="http://schemas.microsoft.com/office/drawing/2014/main" id="{48A27E15-A359-2A4C-58B6-1621BBA68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15" y="1090546"/>
            <a:ext cx="1876425" cy="515302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a:extLst>
              <a:ext uri="{FF2B5EF4-FFF2-40B4-BE49-F238E27FC236}">
                <a16:creationId xmlns:a16="http://schemas.microsoft.com/office/drawing/2014/main" id="{23C3F687-FEFB-184E-BFDD-6E9A9A2A69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535" y="1090546"/>
            <a:ext cx="3025775" cy="52768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FDF2A7D-3738-C760-5C7A-DE0FE02183A5}"/>
              </a:ext>
            </a:extLst>
          </p:cNvPr>
          <p:cNvSpPr txBox="1"/>
          <p:nvPr/>
        </p:nvSpPr>
        <p:spPr>
          <a:xfrm>
            <a:off x="222860" y="236683"/>
            <a:ext cx="6097044" cy="707886"/>
          </a:xfrm>
          <a:prstGeom prst="rect">
            <a:avLst/>
          </a:prstGeom>
          <a:noFill/>
        </p:spPr>
        <p:txBody>
          <a:bodyPr wrap="square">
            <a:spAutoFit/>
          </a:bodyPr>
          <a:lstStyle/>
          <a:p>
            <a:r>
              <a:rPr lang="en-US" altLang="en-US" sz="4000" b="1" dirty="0"/>
              <a:t>Code in the Matrix Way</a:t>
            </a:r>
          </a:p>
        </p:txBody>
      </p:sp>
    </p:spTree>
    <p:extLst>
      <p:ext uri="{BB962C8B-B14F-4D97-AF65-F5344CB8AC3E}">
        <p14:creationId xmlns:p14="http://schemas.microsoft.com/office/powerpoint/2010/main" val="119109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2" name="Picture 4">
            <a:extLst>
              <a:ext uri="{FF2B5EF4-FFF2-40B4-BE49-F238E27FC236}">
                <a16:creationId xmlns:a16="http://schemas.microsoft.com/office/drawing/2014/main" id="{FC80C11F-1F49-2058-D6C1-DE3014BA7E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3315" y="184855"/>
            <a:ext cx="4323890" cy="32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a:extLst>
              <a:ext uri="{FF2B5EF4-FFF2-40B4-BE49-F238E27FC236}">
                <a16:creationId xmlns:a16="http://schemas.microsoft.com/office/drawing/2014/main" id="{425D4306-8F2B-1C67-27A6-174D323D8F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3315" y="3236675"/>
            <a:ext cx="4231687" cy="316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5" name="Picture 7">
            <a:extLst>
              <a:ext uri="{FF2B5EF4-FFF2-40B4-BE49-F238E27FC236}">
                <a16:creationId xmlns:a16="http://schemas.microsoft.com/office/drawing/2014/main" id="{4B09D3D5-5AA3-703A-18EE-B8A071AA37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06" y="691611"/>
            <a:ext cx="4392849" cy="5090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4742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9" name="Picture 7">
            <a:extLst>
              <a:ext uri="{FF2B5EF4-FFF2-40B4-BE49-F238E27FC236}">
                <a16:creationId xmlns:a16="http://schemas.microsoft.com/office/drawing/2014/main" id="{BDF736A7-962B-5C3B-9060-75552B63A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011" y="591415"/>
            <a:ext cx="7892777" cy="5675169"/>
          </a:xfrm>
          <a:prstGeom prst="rect">
            <a:avLst/>
          </a:prstGeom>
          <a:noFill/>
          <a:extLst>
            <a:ext uri="{909E8E84-426E-40DD-AFC4-6F175D3DCCD1}">
              <a14:hiddenFill xmlns:a14="http://schemas.microsoft.com/office/drawing/2010/main">
                <a:solidFill>
                  <a:srgbClr val="FFFFFF"/>
                </a:solidFill>
              </a14:hiddenFill>
            </a:ext>
          </a:extLst>
        </p:spPr>
      </p:pic>
      <p:sp>
        <p:nvSpPr>
          <p:cNvPr id="23560" name="Rectangle 8">
            <a:extLst>
              <a:ext uri="{FF2B5EF4-FFF2-40B4-BE49-F238E27FC236}">
                <a16:creationId xmlns:a16="http://schemas.microsoft.com/office/drawing/2014/main" id="{20DCD23B-AAA5-3045-E9A2-4A74DE7F3459}"/>
              </a:ext>
            </a:extLst>
          </p:cNvPr>
          <p:cNvSpPr>
            <a:spLocks noChangeArrowheads="1"/>
          </p:cNvSpPr>
          <p:nvPr/>
        </p:nvSpPr>
        <p:spPr bwMode="auto">
          <a:xfrm>
            <a:off x="4114800" y="4114800"/>
            <a:ext cx="609600" cy="152400"/>
          </a:xfrm>
          <a:prstGeom prst="rect">
            <a:avLst/>
          </a:prstGeom>
          <a:solidFill>
            <a:srgbClr val="00FFFF">
              <a:alpha val="20000"/>
            </a:srgbClr>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879778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a:extLst>
              <a:ext uri="{FF2B5EF4-FFF2-40B4-BE49-F238E27FC236}">
                <a16:creationId xmlns:a16="http://schemas.microsoft.com/office/drawing/2014/main" id="{AEA6C3F1-912D-919B-44C8-D5F40B7ACA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168" y="408516"/>
            <a:ext cx="7345426" cy="3486388"/>
          </a:xfrm>
          <a:prstGeom prst="rect">
            <a:avLst/>
          </a:prstGeom>
          <a:noFill/>
          <a:extLst>
            <a:ext uri="{909E8E84-426E-40DD-AFC4-6F175D3DCCD1}">
              <a14:hiddenFill xmlns:a14="http://schemas.microsoft.com/office/drawing/2010/main">
                <a:solidFill>
                  <a:srgbClr val="FFFFFF"/>
                </a:solidFill>
              </a14:hiddenFill>
            </a:ext>
          </a:extLst>
        </p:spPr>
      </p:pic>
      <p:pic>
        <p:nvPicPr>
          <p:cNvPr id="27653" name="Picture 5">
            <a:extLst>
              <a:ext uri="{FF2B5EF4-FFF2-40B4-BE49-F238E27FC236}">
                <a16:creationId xmlns:a16="http://schemas.microsoft.com/office/drawing/2014/main" id="{594F5417-21DD-E600-8282-F719972FE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7145" y="2916383"/>
            <a:ext cx="4167188" cy="3687763"/>
          </a:xfrm>
          <a:prstGeom prst="rect">
            <a:avLst/>
          </a:prstGeom>
          <a:noFill/>
          <a:extLst>
            <a:ext uri="{909E8E84-426E-40DD-AFC4-6F175D3DCCD1}">
              <a14:hiddenFill xmlns:a14="http://schemas.microsoft.com/office/drawing/2010/main">
                <a:solidFill>
                  <a:srgbClr val="FFFFFF"/>
                </a:solidFill>
              </a14:hiddenFill>
            </a:ext>
          </a:extLst>
        </p:spPr>
      </p:pic>
      <p:sp>
        <p:nvSpPr>
          <p:cNvPr id="27654" name="Rectangle 6">
            <a:extLst>
              <a:ext uri="{FF2B5EF4-FFF2-40B4-BE49-F238E27FC236}">
                <a16:creationId xmlns:a16="http://schemas.microsoft.com/office/drawing/2014/main" id="{9AF8201C-782A-DD03-389F-AD2653887A4B}"/>
              </a:ext>
            </a:extLst>
          </p:cNvPr>
          <p:cNvSpPr>
            <a:spLocks noChangeArrowheads="1"/>
          </p:cNvSpPr>
          <p:nvPr/>
        </p:nvSpPr>
        <p:spPr bwMode="auto">
          <a:xfrm>
            <a:off x="2438400" y="1447800"/>
            <a:ext cx="685800" cy="228600"/>
          </a:xfrm>
          <a:prstGeom prst="rect">
            <a:avLst/>
          </a:prstGeom>
          <a:solidFill>
            <a:srgbClr val="00FFFF">
              <a:alpha val="20000"/>
            </a:srgbClr>
          </a:solidFill>
          <a:ln w="9525">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868075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79FE0655-58EA-C314-BD3C-F19FE42DAB16}"/>
              </a:ext>
            </a:extLst>
          </p:cNvPr>
          <p:cNvSpPr>
            <a:spLocks noGrp="1" noChangeArrowheads="1"/>
          </p:cNvSpPr>
          <p:nvPr>
            <p:ph type="title"/>
          </p:nvPr>
        </p:nvSpPr>
        <p:spPr>
          <a:xfrm>
            <a:off x="865414" y="0"/>
            <a:ext cx="8229600" cy="1143000"/>
          </a:xfrm>
        </p:spPr>
        <p:txBody>
          <a:bodyPr/>
          <a:lstStyle/>
          <a:p>
            <a:pPr eaLnBrk="1" hangingPunct="1"/>
            <a:r>
              <a:rPr lang="en-US" altLang="en-US" sz="4000" dirty="0"/>
              <a:t>Scripts &amp; Functions</a:t>
            </a:r>
          </a:p>
        </p:txBody>
      </p:sp>
      <p:sp>
        <p:nvSpPr>
          <p:cNvPr id="66563" name="Rectangle 3">
            <a:extLst>
              <a:ext uri="{FF2B5EF4-FFF2-40B4-BE49-F238E27FC236}">
                <a16:creationId xmlns:a16="http://schemas.microsoft.com/office/drawing/2014/main" id="{51016154-5C58-6447-9AF0-7DE80854E949}"/>
              </a:ext>
            </a:extLst>
          </p:cNvPr>
          <p:cNvSpPr>
            <a:spLocks noGrp="1" noChangeArrowheads="1"/>
          </p:cNvSpPr>
          <p:nvPr>
            <p:ph type="body" idx="1"/>
          </p:nvPr>
        </p:nvSpPr>
        <p:spPr>
          <a:xfrm>
            <a:off x="865414" y="1219201"/>
            <a:ext cx="10172700" cy="4906963"/>
          </a:xfrm>
        </p:spPr>
        <p:txBody>
          <a:bodyPr/>
          <a:lstStyle/>
          <a:p>
            <a:pPr eaLnBrk="1" hangingPunct="1">
              <a:lnSpc>
                <a:spcPct val="90000"/>
              </a:lnSpc>
            </a:pPr>
            <a:r>
              <a:rPr lang="en-US" altLang="en-US" dirty="0"/>
              <a:t>Two kinds of M-files:</a:t>
            </a:r>
          </a:p>
          <a:p>
            <a:pPr eaLnBrk="1" hangingPunct="1">
              <a:lnSpc>
                <a:spcPct val="90000"/>
              </a:lnSpc>
            </a:pPr>
            <a:endParaRPr lang="en-US" altLang="en-US" dirty="0"/>
          </a:p>
          <a:p>
            <a:pPr eaLnBrk="1" hangingPunct="1">
              <a:lnSpc>
                <a:spcPct val="90000"/>
              </a:lnSpc>
              <a:buFontTx/>
              <a:buNone/>
            </a:pPr>
            <a:r>
              <a:rPr lang="en-US" altLang="en-US" dirty="0"/>
              <a:t>- </a:t>
            </a:r>
            <a:r>
              <a:rPr lang="en-US" altLang="en-US" b="1" dirty="0"/>
              <a:t>Scripts</a:t>
            </a:r>
            <a:r>
              <a:rPr lang="en-US" altLang="en-US" dirty="0"/>
              <a:t>, which do not accept input arguments or return output arguments. They operate on data in the workspace.</a:t>
            </a:r>
          </a:p>
          <a:p>
            <a:pPr eaLnBrk="1" hangingPunct="1">
              <a:lnSpc>
                <a:spcPct val="90000"/>
              </a:lnSpc>
              <a:buFontTx/>
              <a:buNone/>
            </a:pPr>
            <a:endParaRPr lang="en-US" altLang="en-US" dirty="0"/>
          </a:p>
          <a:p>
            <a:pPr eaLnBrk="1" hangingPunct="1">
              <a:lnSpc>
                <a:spcPct val="90000"/>
              </a:lnSpc>
              <a:buFontTx/>
              <a:buNone/>
            </a:pPr>
            <a:r>
              <a:rPr lang="en-US" altLang="en-US" dirty="0"/>
              <a:t> - </a:t>
            </a:r>
            <a:r>
              <a:rPr lang="en-US" altLang="en-US" b="1" dirty="0"/>
              <a:t>Functions</a:t>
            </a:r>
            <a:r>
              <a:rPr lang="en-US" altLang="en-US" dirty="0"/>
              <a:t>, which can accept input arguments and return output arguments.  Internal variables are local to the function.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FECB1C30-238C-A2A5-1CA0-781513BAB71C}"/>
              </a:ext>
            </a:extLst>
          </p:cNvPr>
          <p:cNvSpPr>
            <a:spLocks noGrp="1" noChangeArrowheads="1"/>
          </p:cNvSpPr>
          <p:nvPr>
            <p:ph type="title"/>
          </p:nvPr>
        </p:nvSpPr>
        <p:spPr>
          <a:xfrm>
            <a:off x="310714" y="152400"/>
            <a:ext cx="11678086" cy="838200"/>
          </a:xfrm>
        </p:spPr>
        <p:txBody>
          <a:bodyPr/>
          <a:lstStyle/>
          <a:p>
            <a:pPr eaLnBrk="1" hangingPunct="1"/>
            <a:r>
              <a:rPr lang="en-US" altLang="en-US" sz="4000" dirty="0"/>
              <a:t>M-file functions</a:t>
            </a:r>
          </a:p>
        </p:txBody>
      </p:sp>
      <p:sp>
        <p:nvSpPr>
          <p:cNvPr id="68611" name="Rectangle 3">
            <a:extLst>
              <a:ext uri="{FF2B5EF4-FFF2-40B4-BE49-F238E27FC236}">
                <a16:creationId xmlns:a16="http://schemas.microsoft.com/office/drawing/2014/main" id="{0EDB4A5D-523B-DF70-A070-A18AC3E85FAC}"/>
              </a:ext>
            </a:extLst>
          </p:cNvPr>
          <p:cNvSpPr>
            <a:spLocks noGrp="1" noChangeArrowheads="1"/>
          </p:cNvSpPr>
          <p:nvPr>
            <p:ph type="body" idx="1"/>
          </p:nvPr>
        </p:nvSpPr>
        <p:spPr>
          <a:xfrm>
            <a:off x="310713" y="1025047"/>
            <a:ext cx="8710457" cy="5680553"/>
          </a:xfrm>
        </p:spPr>
        <p:txBody>
          <a:bodyPr/>
          <a:lstStyle/>
          <a:p>
            <a:pPr eaLnBrk="1" hangingPunct="1"/>
            <a:r>
              <a:rPr lang="en-US" altLang="en-US" sz="2400" b="1" dirty="0"/>
              <a:t>function [</a:t>
            </a:r>
            <a:r>
              <a:rPr lang="en-US" altLang="en-US" sz="2400" b="1" dirty="0" err="1"/>
              <a:t>area,circum</a:t>
            </a:r>
            <a:r>
              <a:rPr lang="en-US" altLang="en-US" sz="2400" b="1" dirty="0"/>
              <a:t>] = circle(r)       % returns the area and circumference of a 					            circle with radius r.</a:t>
            </a:r>
          </a:p>
          <a:p>
            <a:pPr eaLnBrk="1" hangingPunct="1">
              <a:buFontTx/>
              <a:buNone/>
            </a:pPr>
            <a:r>
              <a:rPr lang="en-US" altLang="en-US" sz="2400" b="1" dirty="0"/>
              <a:t>    area = pi*r^2;</a:t>
            </a:r>
          </a:p>
          <a:p>
            <a:pPr eaLnBrk="1" hangingPunct="1">
              <a:buFontTx/>
              <a:buNone/>
            </a:pPr>
            <a:r>
              <a:rPr lang="en-US" altLang="en-US" sz="2400" b="1" dirty="0"/>
              <a:t>    </a:t>
            </a:r>
            <a:r>
              <a:rPr lang="en-US" altLang="en-US" sz="2400" b="1" dirty="0" err="1"/>
              <a:t>circum</a:t>
            </a:r>
            <a:r>
              <a:rPr lang="en-US" altLang="en-US" sz="2400" b="1" dirty="0"/>
              <a:t> = 2*pi*r;</a:t>
            </a:r>
            <a:endParaRPr lang="en-US" altLang="en-US" sz="2400" dirty="0">
              <a:cs typeface="Arial" panose="020B0604020202020204" pitchFamily="34" charset="0"/>
            </a:endParaRPr>
          </a:p>
          <a:p>
            <a:pPr eaLnBrk="1" hangingPunct="1">
              <a:buFontTx/>
              <a:buNone/>
            </a:pPr>
            <a:r>
              <a:rPr lang="en-US" altLang="en-US" sz="2400" dirty="0">
                <a:cs typeface="Arial" panose="020B0604020202020204" pitchFamily="34" charset="0"/>
              </a:rPr>
              <a:t>•  </a:t>
            </a:r>
            <a:r>
              <a:rPr lang="en-US" altLang="en-US" sz="2400" dirty="0">
                <a:solidFill>
                  <a:srgbClr val="FF0000"/>
                </a:solidFill>
                <a:cs typeface="Arial" panose="020B0604020202020204" pitchFamily="34" charset="0"/>
              </a:rPr>
              <a:t>Save function in </a:t>
            </a:r>
            <a:r>
              <a:rPr lang="en-US" altLang="en-US" sz="2400" dirty="0" err="1">
                <a:solidFill>
                  <a:srgbClr val="FF0000"/>
                </a:solidFill>
                <a:cs typeface="Arial" panose="020B0604020202020204" pitchFamily="34" charset="0"/>
              </a:rPr>
              <a:t>circle.m</a:t>
            </a:r>
            <a:r>
              <a:rPr lang="en-US" altLang="en-US" sz="2400" dirty="0">
                <a:solidFill>
                  <a:srgbClr val="FF0000"/>
                </a:solidFill>
                <a:cs typeface="Arial" panose="020B0604020202020204" pitchFamily="34" charset="0"/>
              </a:rPr>
              <a:t>.</a:t>
            </a:r>
          </a:p>
          <a:p>
            <a:r>
              <a:rPr lang="en-US" altLang="en-US" sz="2400" dirty="0"/>
              <a:t>M-file scripts:</a:t>
            </a:r>
            <a:endParaRPr lang="en-US" altLang="en-US" sz="2400" dirty="0">
              <a:solidFill>
                <a:srgbClr val="FF0000"/>
              </a:solidFill>
              <a:cs typeface="Arial" panose="020B0604020202020204" pitchFamily="34" charset="0"/>
            </a:endParaRPr>
          </a:p>
          <a:p>
            <a:pPr eaLnBrk="1" hangingPunct="1">
              <a:lnSpc>
                <a:spcPct val="90000"/>
              </a:lnSpc>
            </a:pPr>
            <a:r>
              <a:rPr lang="en-US" altLang="en-US" sz="2400" dirty="0"/>
              <a:t>r = 7;</a:t>
            </a:r>
          </a:p>
          <a:p>
            <a:pPr>
              <a:lnSpc>
                <a:spcPct val="90000"/>
              </a:lnSpc>
            </a:pPr>
            <a:r>
              <a:rPr lang="en-US" altLang="en-US" sz="2400" dirty="0"/>
              <a:t>   [</a:t>
            </a:r>
            <a:r>
              <a:rPr lang="en-US" altLang="en-US" sz="2400" dirty="0" err="1"/>
              <a:t>area,circum</a:t>
            </a:r>
            <a:r>
              <a:rPr lang="en-US" altLang="en-US" sz="2400" dirty="0"/>
              <a:t>] = circle(r);                   % call our circle function.</a:t>
            </a:r>
          </a:p>
          <a:p>
            <a:pPr>
              <a:lnSpc>
                <a:spcPct val="90000"/>
              </a:lnSpc>
            </a:pPr>
            <a:r>
              <a:rPr lang="en-US" altLang="en-US" sz="2400" dirty="0"/>
              <a:t>   </a:t>
            </a:r>
            <a:r>
              <a:rPr lang="en-US" altLang="en-US" sz="2400" dirty="0" err="1"/>
              <a:t>disp</a:t>
            </a:r>
            <a:r>
              <a:rPr lang="en-US" altLang="en-US" sz="2400" dirty="0"/>
              <a:t>([‘The area of a circle having radius ‘ num2str(r) ‘ is ‘ num2str(area)]);</a:t>
            </a:r>
            <a:endParaRPr lang="en-US" altLang="en-US" sz="2400" dirty="0">
              <a:cs typeface="Arial" panose="020B0604020202020204" pitchFamily="34" charset="0"/>
            </a:endParaRPr>
          </a:p>
          <a:p>
            <a:pPr>
              <a:lnSpc>
                <a:spcPct val="90000"/>
              </a:lnSpc>
            </a:pPr>
            <a:endParaRPr lang="en-US" altLang="en-US" sz="2400" dirty="0">
              <a:cs typeface="Arial" panose="020B0604020202020204" pitchFamily="34" charset="0"/>
            </a:endParaRPr>
          </a:p>
          <a:p>
            <a:pPr>
              <a:lnSpc>
                <a:spcPct val="90000"/>
              </a:lnSpc>
            </a:pPr>
            <a:r>
              <a:rPr lang="en-US" altLang="en-US" sz="2400" dirty="0">
                <a:cs typeface="Arial" panose="020B0604020202020204" pitchFamily="34" charset="0"/>
              </a:rPr>
              <a:t>• </a:t>
            </a:r>
            <a:r>
              <a:rPr lang="en-US" altLang="en-US" sz="2400" dirty="0">
                <a:solidFill>
                  <a:srgbClr val="FF0000"/>
                </a:solidFill>
                <a:cs typeface="Arial" panose="020B0604020202020204" pitchFamily="34" charset="0"/>
              </a:rPr>
              <a:t>Save the file as </a:t>
            </a:r>
            <a:r>
              <a:rPr lang="en-US" altLang="en-US" sz="2400" dirty="0" err="1">
                <a:solidFill>
                  <a:srgbClr val="FF0000"/>
                </a:solidFill>
                <a:cs typeface="Arial" panose="020B0604020202020204" pitchFamily="34" charset="0"/>
              </a:rPr>
              <a:t>myscript.m</a:t>
            </a:r>
            <a:r>
              <a:rPr lang="en-US" altLang="en-US" sz="2400" dirty="0">
                <a:solidFill>
                  <a:srgbClr val="FF0000"/>
                </a:solidFill>
                <a:cs typeface="Arial" panose="020B0604020202020204" pitchFamily="34" charset="0"/>
              </a:rPr>
              <a:t>.</a:t>
            </a:r>
          </a:p>
          <a:p>
            <a:pPr eaLnBrk="1" hangingPunct="1">
              <a:buFontTx/>
              <a:buNone/>
            </a:pPr>
            <a:endParaRPr lang="en-US" altLang="en-US" sz="2400" dirty="0">
              <a:solidFill>
                <a:srgbClr val="FF0000"/>
              </a:solidFill>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a:extLst>
              <a:ext uri="{FF2B5EF4-FFF2-40B4-BE49-F238E27FC236}">
                <a16:creationId xmlns:a16="http://schemas.microsoft.com/office/drawing/2014/main" id="{2163F3B8-B596-2FFD-FE27-F420AB3A5147}"/>
              </a:ext>
            </a:extLst>
          </p:cNvPr>
          <p:cNvSpPr>
            <a:spLocks noGrp="1"/>
          </p:cNvSpPr>
          <p:nvPr>
            <p:ph type="title"/>
          </p:nvPr>
        </p:nvSpPr>
        <p:spPr>
          <a:xfrm>
            <a:off x="588722" y="152400"/>
            <a:ext cx="11400078" cy="838200"/>
          </a:xfrm>
        </p:spPr>
        <p:txBody>
          <a:bodyPr/>
          <a:lstStyle/>
          <a:p>
            <a:pPr eaLnBrk="1" hangingPunct="1"/>
            <a:r>
              <a:rPr lang="en-US" altLang="en-US" sz="4000" dirty="0"/>
              <a:t>Interactive Example (1)</a:t>
            </a:r>
          </a:p>
        </p:txBody>
      </p:sp>
      <p:sp>
        <p:nvSpPr>
          <p:cNvPr id="74755" name="Content Placeholder 2">
            <a:extLst>
              <a:ext uri="{FF2B5EF4-FFF2-40B4-BE49-F238E27FC236}">
                <a16:creationId xmlns:a16="http://schemas.microsoft.com/office/drawing/2014/main" id="{F6EBFD25-E319-0352-0100-F81D06138B54}"/>
              </a:ext>
            </a:extLst>
          </p:cNvPr>
          <p:cNvSpPr>
            <a:spLocks noGrp="1"/>
          </p:cNvSpPr>
          <p:nvPr>
            <p:ph idx="1"/>
          </p:nvPr>
        </p:nvSpPr>
        <p:spPr>
          <a:xfrm>
            <a:off x="588722" y="1066800"/>
            <a:ext cx="11400077" cy="5638800"/>
          </a:xfrm>
        </p:spPr>
        <p:txBody>
          <a:bodyPr/>
          <a:lstStyle/>
          <a:p>
            <a:pPr eaLnBrk="1" hangingPunct="1"/>
            <a:r>
              <a:rPr lang="en-US" altLang="en-US" sz="2400" dirty="0"/>
              <a:t>Write a MatLab program to compute the following sum   ∑1/i</a:t>
            </a:r>
            <a:r>
              <a:rPr lang="en-US" altLang="en-US" sz="2400" baseline="30000" dirty="0"/>
              <a:t>2</a:t>
            </a:r>
            <a:r>
              <a:rPr lang="en-US" altLang="en-US" sz="2400" dirty="0"/>
              <a:t>, for i=1, 2, …, 10</a:t>
            </a:r>
          </a:p>
          <a:p>
            <a:pPr eaLnBrk="1" hangingPunct="1">
              <a:buFontTx/>
              <a:buNone/>
            </a:pPr>
            <a:r>
              <a:rPr lang="en-US" altLang="en-US" sz="2000" dirty="0"/>
              <a:t>								Two different ways:</a:t>
            </a:r>
          </a:p>
          <a:p>
            <a:pPr eaLnBrk="1" hangingPunct="1">
              <a:buFontTx/>
              <a:buNone/>
            </a:pPr>
            <a:r>
              <a:rPr lang="en-US" altLang="en-US" sz="2000" dirty="0"/>
              <a:t>								1.  1/1+1/4+…+1/100</a:t>
            </a:r>
          </a:p>
          <a:p>
            <a:pPr eaLnBrk="1" hangingPunct="1">
              <a:buFontTx/>
              <a:buNone/>
            </a:pPr>
            <a:r>
              <a:rPr lang="en-US" altLang="en-US" sz="2000" dirty="0"/>
              <a:t>								2.  1/100+1/81+…+1/1.</a:t>
            </a:r>
          </a:p>
          <a:p>
            <a:r>
              <a:rPr lang="en-US" altLang="en-US" sz="2400" dirty="0"/>
              <a:t>Solution:</a:t>
            </a:r>
          </a:p>
          <a:p>
            <a:r>
              <a:rPr lang="en-US" altLang="en-US" sz="2000" dirty="0"/>
              <a:t>% Forward summation</a:t>
            </a:r>
          </a:p>
          <a:p>
            <a:r>
              <a:rPr lang="en-US" altLang="en-US" sz="2000" dirty="0" err="1"/>
              <a:t>forwardsum</a:t>
            </a:r>
            <a:r>
              <a:rPr lang="en-US" altLang="en-US" sz="2000" dirty="0"/>
              <a:t> = 0;</a:t>
            </a:r>
          </a:p>
          <a:p>
            <a:r>
              <a:rPr lang="en-US" altLang="en-US" sz="2000" dirty="0"/>
              <a:t>for  </a:t>
            </a:r>
            <a:r>
              <a:rPr lang="en-US" altLang="en-US" sz="2000" dirty="0" err="1"/>
              <a:t>i</a:t>
            </a:r>
            <a:r>
              <a:rPr lang="en-US" altLang="en-US" sz="2000" dirty="0"/>
              <a:t>=1:10</a:t>
            </a:r>
          </a:p>
          <a:p>
            <a:r>
              <a:rPr lang="en-US" altLang="en-US" sz="2000" dirty="0"/>
              <a:t>	</a:t>
            </a:r>
            <a:r>
              <a:rPr lang="en-US" altLang="en-US" sz="2000" dirty="0" err="1"/>
              <a:t>forwardsum</a:t>
            </a:r>
            <a:r>
              <a:rPr lang="en-US" altLang="en-US" sz="2000" dirty="0"/>
              <a:t> = forwardsum+1/(i^2);</a:t>
            </a:r>
          </a:p>
          <a:p>
            <a:r>
              <a:rPr lang="en-US" altLang="en-US" sz="2000" dirty="0"/>
              <a:t>end;</a:t>
            </a:r>
          </a:p>
          <a:p>
            <a:r>
              <a:rPr lang="en-US" altLang="en-US" sz="2000" dirty="0"/>
              <a:t>% Backward summation</a:t>
            </a:r>
          </a:p>
          <a:p>
            <a:r>
              <a:rPr lang="en-US" altLang="en-US" sz="2000" dirty="0" err="1"/>
              <a:t>backwardsum</a:t>
            </a:r>
            <a:r>
              <a:rPr lang="en-US" altLang="en-US" sz="2000" dirty="0"/>
              <a:t> = 0;</a:t>
            </a:r>
          </a:p>
          <a:p>
            <a:r>
              <a:rPr lang="en-US" altLang="en-US" sz="2000" dirty="0"/>
              <a:t>for </a:t>
            </a:r>
            <a:r>
              <a:rPr lang="en-US" altLang="en-US" sz="2000" dirty="0" err="1"/>
              <a:t>i</a:t>
            </a:r>
            <a:r>
              <a:rPr lang="en-US" altLang="en-US" sz="2000" dirty="0"/>
              <a:t>=10:-1:1</a:t>
            </a:r>
          </a:p>
          <a:p>
            <a:r>
              <a:rPr lang="en-US" altLang="en-US" sz="2000" dirty="0"/>
              <a:t>	</a:t>
            </a:r>
            <a:r>
              <a:rPr lang="en-US" altLang="en-US" sz="2000" dirty="0" err="1"/>
              <a:t>backwardsum</a:t>
            </a:r>
            <a:r>
              <a:rPr lang="en-US" altLang="en-US" sz="2000" dirty="0"/>
              <a:t> = backwardsum+1/(i^2);</a:t>
            </a:r>
          </a:p>
          <a:p>
            <a:r>
              <a:rPr lang="en-US" altLang="en-US" sz="2000" dirty="0"/>
              <a:t>end;</a:t>
            </a:r>
          </a:p>
          <a:p>
            <a:pPr eaLnBrk="1" hangingPunct="1">
              <a:buFontTx/>
              <a:buNone/>
            </a:pPr>
            <a:endParaRPr lang="en-US" altLang="en-US" dirty="0"/>
          </a:p>
          <a:p>
            <a:pPr eaLnBrk="1" hangingPunct="1">
              <a:buFontTx/>
              <a:buNone/>
            </a:pPr>
            <a:endParaRPr lang="en-US"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a:extLst>
              <a:ext uri="{FF2B5EF4-FFF2-40B4-BE49-F238E27FC236}">
                <a16:creationId xmlns:a16="http://schemas.microsoft.com/office/drawing/2014/main" id="{4BC54E30-74E4-89E4-42EF-5AE6A9BC0519}"/>
              </a:ext>
            </a:extLst>
          </p:cNvPr>
          <p:cNvSpPr>
            <a:spLocks noGrp="1"/>
          </p:cNvSpPr>
          <p:nvPr>
            <p:ph type="title"/>
          </p:nvPr>
        </p:nvSpPr>
        <p:spPr/>
        <p:txBody>
          <a:bodyPr/>
          <a:lstStyle/>
          <a:p>
            <a:pPr eaLnBrk="1" hangingPunct="1"/>
            <a:r>
              <a:rPr lang="en-US" altLang="en-US" sz="4000" dirty="0"/>
              <a:t>Interactive Example (2)</a:t>
            </a:r>
          </a:p>
        </p:txBody>
      </p:sp>
      <p:sp>
        <p:nvSpPr>
          <p:cNvPr id="78851" name="Content Placeholder 2">
            <a:extLst>
              <a:ext uri="{FF2B5EF4-FFF2-40B4-BE49-F238E27FC236}">
                <a16:creationId xmlns:a16="http://schemas.microsoft.com/office/drawing/2014/main" id="{49E56509-61DB-0A55-B1DB-2D1FDF17BBA3}"/>
              </a:ext>
            </a:extLst>
          </p:cNvPr>
          <p:cNvSpPr>
            <a:spLocks noGrp="1"/>
          </p:cNvSpPr>
          <p:nvPr>
            <p:ph idx="1"/>
          </p:nvPr>
        </p:nvSpPr>
        <p:spPr/>
        <p:txBody>
          <a:bodyPr/>
          <a:lstStyle/>
          <a:p>
            <a:pPr eaLnBrk="1" hangingPunct="1"/>
            <a:r>
              <a:rPr lang="en-US" altLang="en-US" sz="2000" dirty="0"/>
              <a:t>Write a </a:t>
            </a:r>
            <a:r>
              <a:rPr lang="en-US" altLang="en-US" sz="2000" dirty="0" err="1"/>
              <a:t>Matlab</a:t>
            </a:r>
            <a:r>
              <a:rPr lang="en-US" altLang="en-US" sz="2000" dirty="0"/>
              <a:t> function to multiply two n-by-n matrices A and B.  (Do not use built-in functions.)</a:t>
            </a:r>
          </a:p>
          <a:p>
            <a:pPr eaLnBrk="1" hangingPunct="1"/>
            <a:endParaRPr lang="en-US" altLang="en-US" sz="2000" dirty="0"/>
          </a:p>
          <a:p>
            <a:pPr eaLnBrk="1" hangingPunct="1"/>
            <a:r>
              <a:rPr lang="en-US" altLang="en-US" sz="2000" dirty="0"/>
              <a:t>Solution:</a:t>
            </a:r>
          </a:p>
        </p:txBody>
      </p:sp>
      <p:sp>
        <p:nvSpPr>
          <p:cNvPr id="5" name="Content Placeholder 2">
            <a:extLst>
              <a:ext uri="{FF2B5EF4-FFF2-40B4-BE49-F238E27FC236}">
                <a16:creationId xmlns:a16="http://schemas.microsoft.com/office/drawing/2014/main" id="{3D38723A-D583-54B8-73E5-85ADC339EFC6}"/>
              </a:ext>
            </a:extLst>
          </p:cNvPr>
          <p:cNvSpPr txBox="1">
            <a:spLocks/>
          </p:cNvSpPr>
          <p:nvPr/>
        </p:nvSpPr>
        <p:spPr bwMode="auto">
          <a:xfrm>
            <a:off x="306888" y="2141951"/>
            <a:ext cx="11529164" cy="44196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altLang="en-US" kern="0" dirty="0"/>
              <a:t>	</a:t>
            </a:r>
            <a:r>
              <a:rPr lang="en-US" altLang="en-US" sz="2000" kern="0" dirty="0"/>
              <a:t>function [C] = </a:t>
            </a:r>
            <a:r>
              <a:rPr lang="en-US" altLang="en-US" sz="2000" kern="0" dirty="0" err="1"/>
              <a:t>matrix_multiply</a:t>
            </a:r>
            <a:r>
              <a:rPr lang="en-US" altLang="en-US" sz="2000" kern="0" dirty="0"/>
              <a:t>(</a:t>
            </a:r>
            <a:r>
              <a:rPr lang="en-US" altLang="en-US" sz="2000" kern="0" dirty="0" err="1"/>
              <a:t>A,B,n</a:t>
            </a:r>
            <a:r>
              <a:rPr lang="en-US" altLang="en-US" sz="2000" kern="0" dirty="0"/>
              <a:t>)</a:t>
            </a:r>
          </a:p>
          <a:p>
            <a:pPr eaLnBrk="1" hangingPunct="1"/>
            <a:r>
              <a:rPr lang="en-US" altLang="en-US" sz="2000" kern="0" dirty="0"/>
              <a:t> 	C = zeros(</a:t>
            </a:r>
            <a:r>
              <a:rPr lang="en-US" altLang="en-US" sz="2000" kern="0" dirty="0" err="1"/>
              <a:t>n,n</a:t>
            </a:r>
            <a:r>
              <a:rPr lang="en-US" altLang="en-US" sz="2000" kern="0" dirty="0"/>
              <a:t>);</a:t>
            </a:r>
          </a:p>
          <a:p>
            <a:pPr eaLnBrk="1" hangingPunct="1"/>
            <a:r>
              <a:rPr lang="en-US" altLang="en-US" sz="2000" kern="0" dirty="0"/>
              <a:t>  	for </a:t>
            </a:r>
            <a:r>
              <a:rPr lang="en-US" altLang="en-US" sz="2000" kern="0" dirty="0" err="1"/>
              <a:t>i</a:t>
            </a:r>
            <a:r>
              <a:rPr lang="en-US" altLang="en-US" sz="2000" kern="0" dirty="0"/>
              <a:t>=1:n</a:t>
            </a:r>
          </a:p>
          <a:p>
            <a:pPr eaLnBrk="1" hangingPunct="1"/>
            <a:r>
              <a:rPr lang="en-US" altLang="en-US" sz="2000" kern="0" dirty="0"/>
              <a:t>	   for j=1:n</a:t>
            </a:r>
          </a:p>
          <a:p>
            <a:pPr eaLnBrk="1" hangingPunct="1"/>
            <a:r>
              <a:rPr lang="en-US" altLang="en-US" sz="2000" kern="0" dirty="0"/>
              <a:t>                   for k=1:n</a:t>
            </a:r>
          </a:p>
          <a:p>
            <a:pPr eaLnBrk="1" hangingPunct="1"/>
            <a:r>
              <a:rPr lang="en-US" altLang="en-US" sz="2000" kern="0" dirty="0"/>
              <a:t>	          C(</a:t>
            </a:r>
            <a:r>
              <a:rPr lang="en-US" altLang="en-US" sz="2000" kern="0" dirty="0" err="1"/>
              <a:t>i,j</a:t>
            </a:r>
            <a:r>
              <a:rPr lang="en-US" altLang="en-US" sz="2000" kern="0" dirty="0"/>
              <a:t>) = C(</a:t>
            </a:r>
            <a:r>
              <a:rPr lang="en-US" altLang="en-US" sz="2000" kern="0" dirty="0" err="1"/>
              <a:t>i,j</a:t>
            </a:r>
            <a:r>
              <a:rPr lang="en-US" altLang="en-US" sz="2000" kern="0" dirty="0"/>
              <a:t>) + A(</a:t>
            </a:r>
            <a:r>
              <a:rPr lang="en-US" altLang="en-US" sz="2000" kern="0" dirty="0" err="1"/>
              <a:t>i,k</a:t>
            </a:r>
            <a:r>
              <a:rPr lang="en-US" altLang="en-US" sz="2000" kern="0" dirty="0"/>
              <a:t>)*B(</a:t>
            </a:r>
            <a:r>
              <a:rPr lang="en-US" altLang="en-US" sz="2000" kern="0" dirty="0" err="1"/>
              <a:t>k,j</a:t>
            </a:r>
            <a:r>
              <a:rPr lang="en-US" altLang="en-US" sz="2000" kern="0" dirty="0"/>
              <a:t>);</a:t>
            </a:r>
          </a:p>
          <a:p>
            <a:pPr eaLnBrk="1" hangingPunct="1"/>
            <a:r>
              <a:rPr lang="en-US" altLang="en-US" sz="2000" kern="0" dirty="0"/>
              <a:t>	      end;</a:t>
            </a:r>
          </a:p>
          <a:p>
            <a:pPr eaLnBrk="1" hangingPunct="1"/>
            <a:r>
              <a:rPr lang="en-US" altLang="en-US" sz="2000" kern="0" dirty="0"/>
              <a:t>                end;</a:t>
            </a:r>
          </a:p>
          <a:p>
            <a:pPr eaLnBrk="1" hangingPunct="1"/>
            <a:r>
              <a:rPr lang="en-US" altLang="en-US" sz="2000" kern="0" dirty="0"/>
              <a:t>	end;</a:t>
            </a:r>
            <a:endParaRPr lang="en-US" altLang="en-US" sz="2400" kern="0" dirty="0"/>
          </a:p>
        </p:txBody>
      </p:sp>
      <p:sp>
        <p:nvSpPr>
          <p:cNvPr id="6" name="TextBox 5">
            <a:extLst>
              <a:ext uri="{FF2B5EF4-FFF2-40B4-BE49-F238E27FC236}">
                <a16:creationId xmlns:a16="http://schemas.microsoft.com/office/drawing/2014/main" id="{9869FA80-F854-9695-7688-1F36243296C1}"/>
              </a:ext>
            </a:extLst>
          </p:cNvPr>
          <p:cNvSpPr txBox="1">
            <a:spLocks noChangeArrowheads="1"/>
          </p:cNvSpPr>
          <p:nvPr/>
        </p:nvSpPr>
        <p:spPr bwMode="auto">
          <a:xfrm>
            <a:off x="4791205" y="2795288"/>
            <a:ext cx="641959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dirty="0">
                <a:solidFill>
                  <a:srgbClr val="FF0000"/>
                </a:solidFill>
              </a:rPr>
              <a:t>Can this code be written so that it runs faster?</a:t>
            </a:r>
          </a:p>
        </p:txBody>
      </p:sp>
      <p:sp>
        <p:nvSpPr>
          <p:cNvPr id="7" name="TextBox 6">
            <a:extLst>
              <a:ext uri="{FF2B5EF4-FFF2-40B4-BE49-F238E27FC236}">
                <a16:creationId xmlns:a16="http://schemas.microsoft.com/office/drawing/2014/main" id="{51AE3265-7BCF-198E-5E8B-B75B938F7E8B}"/>
              </a:ext>
            </a:extLst>
          </p:cNvPr>
          <p:cNvSpPr txBox="1">
            <a:spLocks noChangeArrowheads="1"/>
          </p:cNvSpPr>
          <p:nvPr/>
        </p:nvSpPr>
        <p:spPr bwMode="auto">
          <a:xfrm>
            <a:off x="4791205" y="4804541"/>
            <a:ext cx="38358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2000" dirty="0">
                <a:solidFill>
                  <a:srgbClr val="7030A0"/>
                </a:solidFill>
              </a:rPr>
              <a:t>Hint:  Use vectorization.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Where There's a Will…</a:t>
            </a:r>
          </a:p>
        </p:txBody>
      </p:sp>
      <p:pic>
        <p:nvPicPr>
          <p:cNvPr id="4" name="Picture 3"/>
          <p:cNvPicPr>
            <a:picLocks noChangeAspect="1"/>
          </p:cNvPicPr>
          <p:nvPr/>
        </p:nvPicPr>
        <p:blipFill>
          <a:blip r:embed="rId3"/>
          <a:stretch>
            <a:fillRect/>
          </a:stretch>
        </p:blipFill>
        <p:spPr>
          <a:xfrm>
            <a:off x="1083120" y="1268903"/>
            <a:ext cx="8442614" cy="4719205"/>
          </a:xfrm>
          <a:prstGeom prst="rect">
            <a:avLst/>
          </a:prstGeom>
        </p:spPr>
      </p:pic>
    </p:spTree>
    <p:extLst>
      <p:ext uri="{BB962C8B-B14F-4D97-AF65-F5344CB8AC3E}">
        <p14:creationId xmlns:p14="http://schemas.microsoft.com/office/powerpoint/2010/main" val="280114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a:extLst>
              <a:ext uri="{FF2B5EF4-FFF2-40B4-BE49-F238E27FC236}">
                <a16:creationId xmlns:a16="http://schemas.microsoft.com/office/drawing/2014/main" id="{FA4C8F82-92AD-1A6F-83D3-B837942B6900}"/>
              </a:ext>
            </a:extLst>
          </p:cNvPr>
          <p:cNvSpPr>
            <a:spLocks noGrp="1"/>
          </p:cNvSpPr>
          <p:nvPr>
            <p:ph type="title"/>
          </p:nvPr>
        </p:nvSpPr>
        <p:spPr>
          <a:xfrm>
            <a:off x="203200" y="228600"/>
            <a:ext cx="11785600" cy="838200"/>
          </a:xfrm>
        </p:spPr>
        <p:txBody>
          <a:bodyPr/>
          <a:lstStyle/>
          <a:p>
            <a:pPr eaLnBrk="1" hangingPunct="1"/>
            <a:r>
              <a:rPr lang="en-US" altLang="en-US" sz="4000" dirty="0"/>
              <a:t>Solution</a:t>
            </a:r>
            <a:endParaRPr lang="en-US" altLang="en-US" sz="2800" dirty="0"/>
          </a:p>
        </p:txBody>
      </p:sp>
      <p:sp>
        <p:nvSpPr>
          <p:cNvPr id="82947" name="Content Placeholder 2">
            <a:extLst>
              <a:ext uri="{FF2B5EF4-FFF2-40B4-BE49-F238E27FC236}">
                <a16:creationId xmlns:a16="http://schemas.microsoft.com/office/drawing/2014/main" id="{B095A7E0-0858-856C-AFBE-33DA38ED0C0C}"/>
              </a:ext>
            </a:extLst>
          </p:cNvPr>
          <p:cNvSpPr>
            <a:spLocks noGrp="1"/>
          </p:cNvSpPr>
          <p:nvPr>
            <p:ph idx="1"/>
          </p:nvPr>
        </p:nvSpPr>
        <p:spPr/>
        <p:txBody>
          <a:bodyPr/>
          <a:lstStyle/>
          <a:p>
            <a:pPr eaLnBrk="1" hangingPunct="1"/>
            <a:r>
              <a:rPr lang="en-US" altLang="en-US" dirty="0"/>
              <a:t>Script to use for testing:</a:t>
            </a:r>
          </a:p>
          <a:p>
            <a:pPr eaLnBrk="1" hangingPunct="1">
              <a:buFontTx/>
              <a:buNone/>
            </a:pPr>
            <a:endParaRPr lang="en-US" altLang="en-US" dirty="0"/>
          </a:p>
          <a:p>
            <a:pPr eaLnBrk="1" hangingPunct="1">
              <a:buFontTx/>
              <a:buNone/>
            </a:pPr>
            <a:r>
              <a:rPr lang="en-US" altLang="en-US" dirty="0"/>
              <a:t>	n = 10;</a:t>
            </a:r>
          </a:p>
          <a:p>
            <a:pPr eaLnBrk="1" hangingPunct="1">
              <a:buFontTx/>
              <a:buNone/>
            </a:pPr>
            <a:r>
              <a:rPr lang="en-US" altLang="en-US" dirty="0"/>
              <a:t>	A = rand(</a:t>
            </a:r>
            <a:r>
              <a:rPr lang="en-US" altLang="en-US" dirty="0" err="1"/>
              <a:t>n,n</a:t>
            </a:r>
            <a:r>
              <a:rPr lang="en-US" altLang="en-US" dirty="0"/>
              <a:t>);</a:t>
            </a:r>
          </a:p>
          <a:p>
            <a:pPr eaLnBrk="1" hangingPunct="1">
              <a:buFontTx/>
              <a:buNone/>
            </a:pPr>
            <a:r>
              <a:rPr lang="en-US" altLang="en-US" dirty="0"/>
              <a:t>	B = rand(</a:t>
            </a:r>
            <a:r>
              <a:rPr lang="en-US" altLang="en-US" dirty="0" err="1"/>
              <a:t>n,n</a:t>
            </a:r>
            <a:r>
              <a:rPr lang="en-US" altLang="en-US" dirty="0"/>
              <a:t>);</a:t>
            </a:r>
          </a:p>
          <a:p>
            <a:pPr eaLnBrk="1" hangingPunct="1">
              <a:buFontTx/>
              <a:buNone/>
            </a:pPr>
            <a:r>
              <a:rPr lang="en-US" altLang="en-US" dirty="0"/>
              <a:t>	C = </a:t>
            </a:r>
            <a:r>
              <a:rPr lang="en-US" altLang="en-US" dirty="0" err="1"/>
              <a:t>matrix_multiply</a:t>
            </a:r>
            <a:r>
              <a:rPr lang="en-US" altLang="en-US" dirty="0"/>
              <a:t>(</a:t>
            </a:r>
            <a:r>
              <a:rPr lang="en-US" altLang="en-US" dirty="0" err="1"/>
              <a:t>A,B,n</a:t>
            </a:r>
            <a:r>
              <a:rPr lang="en-US" altLang="en-US" dirty="0"/>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Example: Stellar </a:t>
            </a:r>
            <a:r>
              <a:rPr lang="en-US" sz="4000" dirty="0">
                <a:hlinkClick r:id="rId3"/>
              </a:rPr>
              <a:t>Motion</a:t>
            </a:r>
            <a:endParaRPr lang="en-US" sz="4000" dirty="0"/>
          </a:p>
        </p:txBody>
      </p:sp>
      <p:pic>
        <p:nvPicPr>
          <p:cNvPr id="4" name="Picture 3"/>
          <p:cNvPicPr>
            <a:picLocks noChangeAspect="1"/>
          </p:cNvPicPr>
          <p:nvPr/>
        </p:nvPicPr>
        <p:blipFill>
          <a:blip r:embed="rId4"/>
          <a:stretch>
            <a:fillRect/>
          </a:stretch>
        </p:blipFill>
        <p:spPr>
          <a:xfrm>
            <a:off x="1770530" y="1192306"/>
            <a:ext cx="8650941" cy="5143500"/>
          </a:xfrm>
          <a:prstGeom prst="rect">
            <a:avLst/>
          </a:prstGeom>
        </p:spPr>
      </p:pic>
    </p:spTree>
    <p:extLst>
      <p:ext uri="{BB962C8B-B14F-4D97-AF65-F5344CB8AC3E}">
        <p14:creationId xmlns:p14="http://schemas.microsoft.com/office/powerpoint/2010/main" val="4169518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5194" y="228599"/>
            <a:ext cx="11218449" cy="838200"/>
          </a:xfrm>
        </p:spPr>
        <p:txBody>
          <a:bodyPr/>
          <a:lstStyle/>
          <a:p>
            <a:r>
              <a:rPr lang="en-US" sz="4000" dirty="0"/>
              <a:t>Answer: Stellar Motion</a:t>
            </a:r>
          </a:p>
        </p:txBody>
      </p:sp>
      <p:sp>
        <p:nvSpPr>
          <p:cNvPr id="3" name="Content Placeholder 2"/>
          <p:cNvSpPr>
            <a:spLocks noGrp="1"/>
          </p:cNvSpPr>
          <p:nvPr>
            <p:ph idx="1"/>
          </p:nvPr>
        </p:nvSpPr>
        <p:spPr>
          <a:xfrm>
            <a:off x="695194" y="1066799"/>
            <a:ext cx="11293605" cy="5366657"/>
          </a:xfrm>
        </p:spPr>
        <p:txBody>
          <a:bodyPr/>
          <a:lstStyle/>
          <a:p>
            <a:r>
              <a:rPr lang="en-US" sz="2400" dirty="0" err="1"/>
              <a:t>lambdaEnd</a:t>
            </a:r>
            <a:r>
              <a:rPr lang="en-US" sz="2400" dirty="0"/>
              <a:t> = </a:t>
            </a:r>
            <a:r>
              <a:rPr lang="en-US" sz="2400" dirty="0" err="1"/>
              <a:t>lambdaStart</a:t>
            </a:r>
            <a:r>
              <a:rPr lang="en-US" sz="2400" dirty="0"/>
              <a:t>+(nObs-1)*</a:t>
            </a:r>
            <a:r>
              <a:rPr lang="en-US" sz="2400" dirty="0" err="1"/>
              <a:t>lambdaDelta</a:t>
            </a:r>
            <a:r>
              <a:rPr lang="en-US" sz="2400" dirty="0"/>
              <a:t>;</a:t>
            </a:r>
          </a:p>
          <a:p>
            <a:r>
              <a:rPr lang="en-US" sz="2400" dirty="0"/>
              <a:t>lambda = [</a:t>
            </a:r>
            <a:r>
              <a:rPr lang="en-US" sz="2400" dirty="0" err="1"/>
              <a:t>lambdaStart:lambdaDelta:lambdaEnd</a:t>
            </a:r>
            <a:r>
              <a:rPr lang="en-US" sz="2400" dirty="0"/>
              <a:t>]’;</a:t>
            </a:r>
          </a:p>
          <a:p>
            <a:r>
              <a:rPr lang="en-US" sz="2400" dirty="0"/>
              <a:t>s = spectra(:,6);</a:t>
            </a:r>
          </a:p>
          <a:p>
            <a:r>
              <a:rPr lang="en-US" sz="2400" dirty="0" err="1"/>
              <a:t>loglog</a:t>
            </a:r>
            <a:r>
              <a:rPr lang="en-US" sz="2400" dirty="0"/>
              <a:t>(</a:t>
            </a:r>
            <a:r>
              <a:rPr lang="en-US" sz="2400" dirty="0" err="1"/>
              <a:t>lambda,s</a:t>
            </a:r>
            <a:r>
              <a:rPr lang="en-US" sz="2400" dirty="0"/>
              <a:t>,'.-');</a:t>
            </a:r>
          </a:p>
          <a:p>
            <a:r>
              <a:rPr lang="en-US" sz="2400" dirty="0"/>
              <a:t>hold on</a:t>
            </a:r>
          </a:p>
          <a:p>
            <a:r>
              <a:rPr lang="en-US" sz="2400" dirty="0"/>
              <a:t>[</a:t>
            </a:r>
            <a:r>
              <a:rPr lang="en-US" sz="2400" dirty="0" err="1"/>
              <a:t>sHa,idx</a:t>
            </a:r>
            <a:r>
              <a:rPr lang="en-US" sz="2400" dirty="0"/>
              <a:t>] = min(s);</a:t>
            </a:r>
          </a:p>
          <a:p>
            <a:r>
              <a:rPr lang="en-US" sz="2400" dirty="0" err="1"/>
              <a:t>lambdaHa</a:t>
            </a:r>
            <a:r>
              <a:rPr lang="en-US" sz="2400" dirty="0"/>
              <a:t> = lambda(</a:t>
            </a:r>
            <a:r>
              <a:rPr lang="en-US" sz="2400" dirty="0" err="1"/>
              <a:t>idx</a:t>
            </a:r>
            <a:r>
              <a:rPr lang="en-US" sz="2400" dirty="0"/>
              <a:t>);</a:t>
            </a:r>
          </a:p>
          <a:p>
            <a:r>
              <a:rPr lang="en-US" sz="2400" dirty="0" err="1"/>
              <a:t>loglog</a:t>
            </a:r>
            <a:r>
              <a:rPr lang="en-US" sz="2400" dirty="0"/>
              <a:t>(lambdaHa,sHa,'rs','MarkerSize',8);</a:t>
            </a:r>
          </a:p>
          <a:p>
            <a:r>
              <a:rPr lang="en-US" sz="2400" dirty="0"/>
              <a:t>z = (</a:t>
            </a:r>
            <a:r>
              <a:rPr lang="en-US" sz="2400" dirty="0" err="1"/>
              <a:t>lambdaHa</a:t>
            </a:r>
            <a:r>
              <a:rPr lang="en-US" sz="2400" dirty="0"/>
              <a:t>./656.28)-1;</a:t>
            </a:r>
          </a:p>
          <a:p>
            <a:r>
              <a:rPr lang="en-US" sz="2400" dirty="0"/>
              <a:t>speed = 3e5.*z;</a:t>
            </a:r>
          </a:p>
        </p:txBody>
      </p:sp>
    </p:spTree>
    <p:extLst>
      <p:ext uri="{BB962C8B-B14F-4D97-AF65-F5344CB8AC3E}">
        <p14:creationId xmlns:p14="http://schemas.microsoft.com/office/powerpoint/2010/main" val="39493754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400" y="311160"/>
            <a:ext cx="11785600" cy="838200"/>
          </a:xfrm>
        </p:spPr>
        <p:txBody>
          <a:bodyPr/>
          <a:lstStyle/>
          <a:p>
            <a:r>
              <a:rPr lang="en-US" sz="4000" dirty="0"/>
              <a:t>Example: Plotting a 3D Cone</a:t>
            </a:r>
          </a:p>
        </p:txBody>
      </p:sp>
      <p:pic>
        <p:nvPicPr>
          <p:cNvPr id="3" name="Picture 2"/>
          <p:cNvPicPr>
            <a:picLocks noChangeAspect="1"/>
          </p:cNvPicPr>
          <p:nvPr/>
        </p:nvPicPr>
        <p:blipFill>
          <a:blip r:embed="rId3"/>
          <a:stretch>
            <a:fillRect/>
          </a:stretch>
        </p:blipFill>
        <p:spPr>
          <a:xfrm>
            <a:off x="406400" y="1193790"/>
            <a:ext cx="7137400" cy="5353050"/>
          </a:xfrm>
          <a:prstGeom prst="rect">
            <a:avLst/>
          </a:prstGeom>
        </p:spPr>
      </p:pic>
    </p:spTree>
    <p:extLst>
      <p:ext uri="{BB962C8B-B14F-4D97-AF65-F5344CB8AC3E}">
        <p14:creationId xmlns:p14="http://schemas.microsoft.com/office/powerpoint/2010/main" val="132760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Answer: Plot a 3D Cone</a:t>
            </a:r>
          </a:p>
        </p:txBody>
      </p:sp>
      <p:sp>
        <p:nvSpPr>
          <p:cNvPr id="3" name="Content Placeholder 2"/>
          <p:cNvSpPr>
            <a:spLocks noGrp="1"/>
          </p:cNvSpPr>
          <p:nvPr>
            <p:ph idx="1"/>
          </p:nvPr>
        </p:nvSpPr>
        <p:spPr/>
        <p:txBody>
          <a:bodyPr/>
          <a:lstStyle/>
          <a:p>
            <a:r>
              <a:rPr lang="en-US" dirty="0"/>
              <a:t>t = [0 1 0];</a:t>
            </a:r>
          </a:p>
          <a:p>
            <a:r>
              <a:rPr lang="en-US" dirty="0"/>
              <a:t>[X,Y,Z] = cylinder(t);</a:t>
            </a:r>
          </a:p>
          <a:p>
            <a:r>
              <a:rPr lang="en-US" dirty="0"/>
              <a:t>surf(X,Y,Z);</a:t>
            </a:r>
          </a:p>
        </p:txBody>
      </p:sp>
      <p:pic>
        <p:nvPicPr>
          <p:cNvPr id="4" name="Picture 3"/>
          <p:cNvPicPr>
            <a:picLocks noChangeAspect="1"/>
          </p:cNvPicPr>
          <p:nvPr/>
        </p:nvPicPr>
        <p:blipFill>
          <a:blip r:embed="rId3"/>
          <a:stretch>
            <a:fillRect/>
          </a:stretch>
        </p:blipFill>
        <p:spPr>
          <a:xfrm>
            <a:off x="1160318" y="2790825"/>
            <a:ext cx="6629400" cy="3914775"/>
          </a:xfrm>
          <a:prstGeom prst="rect">
            <a:avLst/>
          </a:prstGeom>
        </p:spPr>
      </p:pic>
    </p:spTree>
    <p:extLst>
      <p:ext uri="{BB962C8B-B14F-4D97-AF65-F5344CB8AC3E}">
        <p14:creationId xmlns:p14="http://schemas.microsoft.com/office/powerpoint/2010/main" val="445429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1690" t="25434" r="31295" b="23955"/>
          <a:stretch/>
        </p:blipFill>
        <p:spPr>
          <a:xfrm>
            <a:off x="1142231" y="3920070"/>
            <a:ext cx="5393266" cy="2921000"/>
          </a:xfrm>
          <a:prstGeom prst="rect">
            <a:avLst/>
          </a:prstGeom>
        </p:spPr>
      </p:pic>
      <p:sp>
        <p:nvSpPr>
          <p:cNvPr id="2" name="Title 1"/>
          <p:cNvSpPr>
            <a:spLocks noGrp="1"/>
          </p:cNvSpPr>
          <p:nvPr>
            <p:ph type="title"/>
          </p:nvPr>
        </p:nvSpPr>
        <p:spPr>
          <a:xfrm>
            <a:off x="203200" y="0"/>
            <a:ext cx="11785600" cy="990600"/>
          </a:xfrm>
        </p:spPr>
        <p:txBody>
          <a:bodyPr/>
          <a:lstStyle/>
          <a:p>
            <a:r>
              <a:rPr lang="en-US" sz="4000" dirty="0"/>
              <a:t>Image Processing Toolbox</a:t>
            </a:r>
          </a:p>
        </p:txBody>
      </p:sp>
      <p:pic>
        <p:nvPicPr>
          <p:cNvPr id="4" name="Content Placeholder 3"/>
          <p:cNvPicPr>
            <a:picLocks noGrp="1" noChangeAspect="1"/>
          </p:cNvPicPr>
          <p:nvPr>
            <p:ph idx="1"/>
          </p:nvPr>
        </p:nvPicPr>
        <p:blipFill rotWithShape="1">
          <a:blip r:embed="rId4"/>
          <a:srcRect l="11887" t="8130" r="11885" b="5471"/>
          <a:stretch/>
        </p:blipFill>
        <p:spPr>
          <a:xfrm>
            <a:off x="1154988" y="990600"/>
            <a:ext cx="7221952" cy="5223510"/>
          </a:xfrm>
          <a:prstGeom prst="rect">
            <a:avLst/>
          </a:prstGeom>
        </p:spPr>
      </p:pic>
    </p:spTree>
    <p:extLst>
      <p:ext uri="{BB962C8B-B14F-4D97-AF65-F5344CB8AC3E}">
        <p14:creationId xmlns:p14="http://schemas.microsoft.com/office/powerpoint/2010/main" val="1042620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0"/>
            <a:ext cx="11785600" cy="990600"/>
          </a:xfrm>
        </p:spPr>
        <p:txBody>
          <a:bodyPr/>
          <a:lstStyle/>
          <a:p>
            <a:r>
              <a:rPr lang="en-US" sz="4000" dirty="0"/>
              <a:t>Instrument Control Toolbox</a:t>
            </a:r>
          </a:p>
        </p:txBody>
      </p:sp>
      <p:pic>
        <p:nvPicPr>
          <p:cNvPr id="4" name="Content Placeholder 3"/>
          <p:cNvPicPr>
            <a:picLocks noGrp="1" noChangeAspect="1"/>
          </p:cNvPicPr>
          <p:nvPr>
            <p:ph idx="1"/>
          </p:nvPr>
        </p:nvPicPr>
        <p:blipFill rotWithShape="1">
          <a:blip r:embed="rId3"/>
          <a:srcRect l="10722" t="7154" r="10431" b="17328"/>
          <a:stretch/>
        </p:blipFill>
        <p:spPr>
          <a:xfrm>
            <a:off x="534248" y="1171575"/>
            <a:ext cx="8380305" cy="4514850"/>
          </a:xfrm>
          <a:prstGeom prst="rect">
            <a:avLst/>
          </a:prstGeom>
        </p:spPr>
      </p:pic>
    </p:spTree>
    <p:extLst>
      <p:ext uri="{BB962C8B-B14F-4D97-AF65-F5344CB8AC3E}">
        <p14:creationId xmlns:p14="http://schemas.microsoft.com/office/powerpoint/2010/main" val="2882959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1130" t="21957" r="31306" b="30151"/>
          <a:stretch/>
        </p:blipFill>
        <p:spPr>
          <a:xfrm>
            <a:off x="571115" y="4157133"/>
            <a:ext cx="5604933" cy="2548467"/>
          </a:xfrm>
          <a:prstGeom prst="rect">
            <a:avLst/>
          </a:prstGeom>
        </p:spPr>
      </p:pic>
      <p:sp>
        <p:nvSpPr>
          <p:cNvPr id="2" name="Title 1"/>
          <p:cNvSpPr>
            <a:spLocks noGrp="1"/>
          </p:cNvSpPr>
          <p:nvPr>
            <p:ph type="title"/>
          </p:nvPr>
        </p:nvSpPr>
        <p:spPr>
          <a:xfrm>
            <a:off x="415636" y="152400"/>
            <a:ext cx="11573164" cy="838200"/>
          </a:xfrm>
        </p:spPr>
        <p:txBody>
          <a:bodyPr/>
          <a:lstStyle/>
          <a:p>
            <a:r>
              <a:rPr lang="en-US" sz="4000" dirty="0"/>
              <a:t>Optimization Toolbox</a:t>
            </a:r>
          </a:p>
        </p:txBody>
      </p:sp>
      <p:pic>
        <p:nvPicPr>
          <p:cNvPr id="4" name="Content Placeholder 3"/>
          <p:cNvPicPr>
            <a:picLocks noGrp="1" noChangeAspect="1"/>
          </p:cNvPicPr>
          <p:nvPr>
            <p:ph idx="1"/>
          </p:nvPr>
        </p:nvPicPr>
        <p:blipFill rotWithShape="1">
          <a:blip r:embed="rId4"/>
          <a:srcRect l="11303" t="8706" r="12613" b="8599"/>
          <a:stretch/>
        </p:blipFill>
        <p:spPr>
          <a:xfrm>
            <a:off x="589052" y="1031240"/>
            <a:ext cx="7397859" cy="4522893"/>
          </a:xfrm>
          <a:prstGeom prst="rect">
            <a:avLst/>
          </a:prstGeom>
        </p:spPr>
      </p:pic>
    </p:spTree>
    <p:extLst>
      <p:ext uri="{BB962C8B-B14F-4D97-AF65-F5344CB8AC3E}">
        <p14:creationId xmlns:p14="http://schemas.microsoft.com/office/powerpoint/2010/main" val="14278201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1667" t="26914" r="31296" b="24691"/>
          <a:stretch/>
        </p:blipFill>
        <p:spPr>
          <a:xfrm>
            <a:off x="593438" y="4050636"/>
            <a:ext cx="5173134" cy="2523070"/>
          </a:xfrm>
          <a:prstGeom prst="rect">
            <a:avLst/>
          </a:prstGeom>
        </p:spPr>
      </p:pic>
      <p:sp>
        <p:nvSpPr>
          <p:cNvPr id="2" name="Title 1"/>
          <p:cNvSpPr>
            <a:spLocks noGrp="1"/>
          </p:cNvSpPr>
          <p:nvPr>
            <p:ph type="title"/>
          </p:nvPr>
        </p:nvSpPr>
        <p:spPr>
          <a:xfrm>
            <a:off x="406400" y="152400"/>
            <a:ext cx="11785600" cy="838200"/>
          </a:xfrm>
        </p:spPr>
        <p:txBody>
          <a:bodyPr/>
          <a:lstStyle/>
          <a:p>
            <a:r>
              <a:rPr lang="en-US" sz="4000" dirty="0"/>
              <a:t>Statistics &amp; Machine Learning Toolbox</a:t>
            </a:r>
          </a:p>
        </p:txBody>
      </p:sp>
      <p:pic>
        <p:nvPicPr>
          <p:cNvPr id="4" name="Content Placeholder 3"/>
          <p:cNvPicPr>
            <a:picLocks noGrp="1" noChangeAspect="1"/>
          </p:cNvPicPr>
          <p:nvPr>
            <p:ph idx="1"/>
          </p:nvPr>
        </p:nvPicPr>
        <p:blipFill rotWithShape="1">
          <a:blip r:embed="rId4"/>
          <a:srcRect l="11740" t="7155" r="12322" b="5431"/>
          <a:stretch/>
        </p:blipFill>
        <p:spPr>
          <a:xfrm>
            <a:off x="601719" y="1072913"/>
            <a:ext cx="6892237" cy="4462789"/>
          </a:xfrm>
          <a:prstGeom prst="rect">
            <a:avLst/>
          </a:prstGeom>
        </p:spPr>
      </p:pic>
    </p:spTree>
    <p:extLst>
      <p:ext uri="{BB962C8B-B14F-4D97-AF65-F5344CB8AC3E}">
        <p14:creationId xmlns:p14="http://schemas.microsoft.com/office/powerpoint/2010/main" val="6186336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l="11759" t="23094" r="31574" b="26536"/>
          <a:stretch/>
        </p:blipFill>
        <p:spPr>
          <a:xfrm>
            <a:off x="347138" y="4318001"/>
            <a:ext cx="5357143" cy="2590801"/>
          </a:xfrm>
          <a:prstGeom prst="rect">
            <a:avLst/>
          </a:prstGeom>
        </p:spPr>
      </p:pic>
      <p:sp>
        <p:nvSpPr>
          <p:cNvPr id="2" name="Title 1"/>
          <p:cNvSpPr>
            <a:spLocks noGrp="1"/>
          </p:cNvSpPr>
          <p:nvPr>
            <p:ph type="title"/>
          </p:nvPr>
        </p:nvSpPr>
        <p:spPr>
          <a:xfrm>
            <a:off x="304801" y="42334"/>
            <a:ext cx="8839200" cy="838200"/>
          </a:xfrm>
        </p:spPr>
        <p:txBody>
          <a:bodyPr/>
          <a:lstStyle/>
          <a:p>
            <a:r>
              <a:rPr lang="en-US" sz="4000" dirty="0"/>
              <a:t>Symbolic Math Toolbox</a:t>
            </a:r>
          </a:p>
        </p:txBody>
      </p:sp>
      <p:pic>
        <p:nvPicPr>
          <p:cNvPr id="4" name="Content Placeholder 3"/>
          <p:cNvPicPr>
            <a:picLocks noGrp="1" noChangeAspect="1"/>
          </p:cNvPicPr>
          <p:nvPr>
            <p:ph idx="1"/>
          </p:nvPr>
        </p:nvPicPr>
        <p:blipFill rotWithShape="1">
          <a:blip r:embed="rId4"/>
          <a:srcRect l="11303" t="7931" r="11885" b="4655"/>
          <a:stretch/>
        </p:blipFill>
        <p:spPr>
          <a:xfrm>
            <a:off x="304801" y="880534"/>
            <a:ext cx="7259892" cy="4647430"/>
          </a:xfrm>
          <a:prstGeom prst="rect">
            <a:avLst/>
          </a:prstGeom>
        </p:spPr>
      </p:pic>
    </p:spTree>
    <p:extLst>
      <p:ext uri="{BB962C8B-B14F-4D97-AF65-F5344CB8AC3E}">
        <p14:creationId xmlns:p14="http://schemas.microsoft.com/office/powerpoint/2010/main" val="2552408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4746"/>
            <a:ext cx="12192000" cy="838200"/>
          </a:xfrm>
        </p:spPr>
        <p:txBody>
          <a:bodyPr/>
          <a:lstStyle/>
          <a:p>
            <a:pPr algn="ctr"/>
            <a:r>
              <a:rPr lang="en-US" sz="4000" dirty="0"/>
              <a:t>Octave: MatLab in Disguise</a:t>
            </a:r>
          </a:p>
        </p:txBody>
      </p:sp>
      <p:pic>
        <p:nvPicPr>
          <p:cNvPr id="4" name="Picture 3"/>
          <p:cNvPicPr>
            <a:picLocks noChangeAspect="1"/>
          </p:cNvPicPr>
          <p:nvPr/>
        </p:nvPicPr>
        <p:blipFill>
          <a:blip r:embed="rId3"/>
          <a:stretch>
            <a:fillRect/>
          </a:stretch>
        </p:blipFill>
        <p:spPr>
          <a:xfrm>
            <a:off x="0" y="1454727"/>
            <a:ext cx="10520341" cy="4821382"/>
          </a:xfrm>
          <a:prstGeom prst="rect">
            <a:avLst/>
          </a:prstGeom>
        </p:spPr>
      </p:pic>
    </p:spTree>
    <p:extLst>
      <p:ext uri="{BB962C8B-B14F-4D97-AF65-F5344CB8AC3E}">
        <p14:creationId xmlns:p14="http://schemas.microsoft.com/office/powerpoint/2010/main" val="21388972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5966E2BF-43B8-D2BE-46AE-1D626292E1F8}"/>
              </a:ext>
            </a:extLst>
          </p:cNvPr>
          <p:cNvSpPr>
            <a:spLocks noGrp="1" noChangeArrowheads="1"/>
          </p:cNvSpPr>
          <p:nvPr>
            <p:ph type="title"/>
          </p:nvPr>
        </p:nvSpPr>
        <p:spPr>
          <a:xfrm>
            <a:off x="533807" y="152400"/>
            <a:ext cx="8527066" cy="838200"/>
          </a:xfrm>
        </p:spPr>
        <p:txBody>
          <a:bodyPr/>
          <a:lstStyle/>
          <a:p>
            <a:pPr eaLnBrk="1" hangingPunct="1"/>
            <a:r>
              <a:rPr lang="en-US" altLang="en-US" sz="4000"/>
              <a:t>Tutorial Sources</a:t>
            </a:r>
            <a:endParaRPr lang="en-US" altLang="en-US" sz="4000" dirty="0"/>
          </a:p>
        </p:txBody>
      </p:sp>
      <p:sp>
        <p:nvSpPr>
          <p:cNvPr id="72707" name="Rectangle 3">
            <a:extLst>
              <a:ext uri="{FF2B5EF4-FFF2-40B4-BE49-F238E27FC236}">
                <a16:creationId xmlns:a16="http://schemas.microsoft.com/office/drawing/2014/main" id="{518DD998-D076-5D2D-72FE-04B8327E94D4}"/>
              </a:ext>
            </a:extLst>
          </p:cNvPr>
          <p:cNvSpPr>
            <a:spLocks noGrp="1" noChangeArrowheads="1"/>
          </p:cNvSpPr>
          <p:nvPr>
            <p:ph type="body" idx="1"/>
          </p:nvPr>
        </p:nvSpPr>
        <p:spPr>
          <a:xfrm>
            <a:off x="533808" y="1066800"/>
            <a:ext cx="8527065" cy="5598051"/>
          </a:xfrm>
        </p:spPr>
        <p:txBody>
          <a:bodyPr/>
          <a:lstStyle/>
          <a:p>
            <a:pPr eaLnBrk="1" hangingPunct="1"/>
            <a:r>
              <a:rPr lang="en-US" altLang="en-US" sz="2000" dirty="0">
                <a:hlinkClick r:id="rId3"/>
              </a:rPr>
              <a:t>http://docplayer.net/15715694-Introduction-to-matlab-basics-reference-from-azernikov-sergei-mesergei-tx-technion-ac-il.html</a:t>
            </a:r>
          </a:p>
          <a:p>
            <a:pPr eaLnBrk="1" hangingPunct="1"/>
            <a:r>
              <a:rPr lang="en-US" altLang="en-US" sz="2000" dirty="0"/>
              <a:t>Tutorial by </a:t>
            </a:r>
            <a:r>
              <a:rPr lang="en-US" altLang="en-US" sz="2000" dirty="0" err="1"/>
              <a:t>Azernikov</a:t>
            </a:r>
            <a:r>
              <a:rPr lang="en-US" altLang="en-US" sz="2000" dirty="0"/>
              <a:t> Sergei.</a:t>
            </a:r>
          </a:p>
          <a:p>
            <a:pPr eaLnBrk="1" hangingPunct="1"/>
            <a:endParaRPr lang="en-US" altLang="en-US" sz="2000" dirty="0"/>
          </a:p>
          <a:p>
            <a:pPr eaLnBrk="1" hangingPunct="1"/>
            <a:r>
              <a:rPr lang="en-US" sz="2400" dirty="0"/>
              <a:t>Help &amp; Documentation</a:t>
            </a:r>
            <a:endParaRPr lang="en-US" altLang="en-US" sz="2400" dirty="0"/>
          </a:p>
          <a:p>
            <a:pPr marL="457200" indent="-457200">
              <a:buClrTx/>
              <a:buFont typeface="Arial" panose="020B0604020202020204" pitchFamily="34" charset="0"/>
              <a:buChar char="•"/>
            </a:pPr>
            <a:r>
              <a:rPr lang="en-US" sz="2000" dirty="0"/>
              <a:t>F1 – while cursor in or after a built-in command</a:t>
            </a:r>
          </a:p>
          <a:p>
            <a:pPr marL="457200" indent="-457200">
              <a:buClrTx/>
              <a:buFont typeface="Arial" panose="020B0604020202020204" pitchFamily="34" charset="0"/>
              <a:buChar char="•"/>
            </a:pPr>
            <a:r>
              <a:rPr lang="en-US" sz="2000" dirty="0"/>
              <a:t>Command &gt;&gt; help </a:t>
            </a:r>
            <a:r>
              <a:rPr lang="en-US" sz="2000" i="1" dirty="0"/>
              <a:t>topic</a:t>
            </a:r>
          </a:p>
          <a:p>
            <a:pPr marL="457200" indent="-457200">
              <a:buClrTx/>
              <a:buFont typeface="Arial" panose="020B0604020202020204" pitchFamily="34" charset="0"/>
              <a:buChar char="•"/>
            </a:pPr>
            <a:r>
              <a:rPr lang="en-US" sz="2000" dirty="0">
                <a:hlinkClick r:id="rId4"/>
              </a:rPr>
              <a:t>https://www.mathworks.com/support/?s_tid=gn_supp</a:t>
            </a:r>
            <a:endParaRPr lang="en-US" sz="2000" dirty="0"/>
          </a:p>
          <a:p>
            <a:pPr marL="457200" indent="-457200">
              <a:buClrTx/>
              <a:buFont typeface="Arial" panose="020B0604020202020204" pitchFamily="34" charset="0"/>
              <a:buChar char="•"/>
            </a:pPr>
            <a:r>
              <a:rPr lang="en-US" sz="2000" dirty="0">
                <a:hlinkClick r:id="rId5"/>
              </a:rPr>
              <a:t>https://www.google.com</a:t>
            </a:r>
            <a:endParaRPr lang="en-US" sz="2000" dirty="0"/>
          </a:p>
          <a:p>
            <a:pPr marL="457200" indent="-457200">
              <a:buClrTx/>
              <a:buFont typeface="Arial" panose="020B0604020202020204" pitchFamily="34" charset="0"/>
              <a:buChar char="•"/>
            </a:pPr>
            <a:r>
              <a:rPr lang="en-US" sz="2000" dirty="0">
                <a:hlinkClick r:id="rId6"/>
              </a:rPr>
              <a:t>http://stackoverflow.com/questions/tagged/matlab</a:t>
            </a:r>
            <a:endParaRPr lang="en-US" sz="2000" dirty="0"/>
          </a:p>
          <a:p>
            <a:pPr marL="457200" indent="-457200">
              <a:buClrTx/>
              <a:buFont typeface="Arial" panose="020B0604020202020204" pitchFamily="34" charset="0"/>
              <a:buChar char="•"/>
            </a:pPr>
            <a:r>
              <a:rPr lang="en-US" sz="2000" dirty="0">
                <a:hlinkClick r:id="rId7"/>
              </a:rPr>
              <a:t>http://www.mathworks.com/matlabcentral/fileexchange/?s_tid=gn_mlc_fx</a:t>
            </a:r>
            <a:r>
              <a:rPr lang="en-US" sz="2000" dirty="0"/>
              <a:t> </a:t>
            </a:r>
          </a:p>
          <a:p>
            <a:pPr eaLnBrk="1" hangingPunct="1"/>
            <a:endParaRPr lang="en-US" altLang="en-US" sz="2000" dirty="0"/>
          </a:p>
        </p:txBody>
      </p:sp>
    </p:spTree>
    <p:extLst>
      <p:ext uri="{BB962C8B-B14F-4D97-AF65-F5344CB8AC3E}">
        <p14:creationId xmlns:p14="http://schemas.microsoft.com/office/powerpoint/2010/main" val="1557423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latin typeface="+mn-lt"/>
              </a:rPr>
              <a:t>Outline</a:t>
            </a:r>
          </a:p>
        </p:txBody>
      </p:sp>
      <p:sp>
        <p:nvSpPr>
          <p:cNvPr id="6" name="Rectangle 5"/>
          <p:cNvSpPr/>
          <p:nvPr/>
        </p:nvSpPr>
        <p:spPr>
          <a:xfrm>
            <a:off x="2081213" y="1068895"/>
            <a:ext cx="8029575" cy="4154984"/>
          </a:xfrm>
          <a:prstGeom prst="rect">
            <a:avLst/>
          </a:prstGeom>
        </p:spPr>
        <p:txBody>
          <a:bodyPr wrap="square">
            <a:spAutoFit/>
          </a:bodyPr>
          <a:lstStyle/>
          <a:p>
            <a:pPr marL="457200" indent="-457200">
              <a:spcBef>
                <a:spcPts val="0"/>
              </a:spcBef>
              <a:spcAft>
                <a:spcPts val="0"/>
              </a:spcAft>
              <a:buClr>
                <a:schemeClr val="tx1"/>
              </a:buClr>
              <a:buFont typeface="Arial" pitchFamily="34" charset="0"/>
              <a:buChar char="•"/>
            </a:pPr>
            <a:r>
              <a:rPr lang="en-US" dirty="0">
                <a:solidFill>
                  <a:srgbClr val="FF0000"/>
                </a:solidFill>
                <a:latin typeface="+mn-lt"/>
              </a:rPr>
              <a:t>Download &amp; Installation</a:t>
            </a:r>
          </a:p>
          <a:p>
            <a:pPr marL="457200" indent="-457200">
              <a:spcBef>
                <a:spcPts val="0"/>
              </a:spcBef>
              <a:spcAft>
                <a:spcPts val="0"/>
              </a:spcAft>
              <a:buClr>
                <a:schemeClr val="tx1"/>
              </a:buClr>
              <a:buFont typeface="Arial" pitchFamily="34" charset="0"/>
              <a:buChar char="•"/>
            </a:pPr>
            <a:r>
              <a:rPr lang="en-US" dirty="0" err="1">
                <a:latin typeface="+mn-lt"/>
              </a:rPr>
              <a:t>OnRamp</a:t>
            </a:r>
            <a:r>
              <a:rPr lang="en-US" dirty="0">
                <a:latin typeface="+mn-lt"/>
              </a:rPr>
              <a:t> Review</a:t>
            </a:r>
          </a:p>
          <a:p>
            <a:pPr lvl="1" indent="-457200">
              <a:spcBef>
                <a:spcPts val="0"/>
              </a:spcBef>
              <a:spcAft>
                <a:spcPts val="0"/>
              </a:spcAft>
              <a:buClr>
                <a:schemeClr val="tx1"/>
              </a:buClr>
              <a:buFont typeface="Arial" pitchFamily="34" charset="0"/>
              <a:buChar char="•"/>
            </a:pPr>
            <a:r>
              <a:rPr lang="en-US" dirty="0">
                <a:latin typeface="+mn-lt"/>
              </a:rPr>
              <a:t>Examples</a:t>
            </a:r>
          </a:p>
          <a:p>
            <a:pPr lvl="2" indent="-457200">
              <a:spcBef>
                <a:spcPts val="0"/>
              </a:spcBef>
              <a:spcAft>
                <a:spcPts val="0"/>
              </a:spcAft>
              <a:buClr>
                <a:schemeClr val="tx1"/>
              </a:buClr>
              <a:buFont typeface="Arial" pitchFamily="34" charset="0"/>
              <a:buChar char="•"/>
            </a:pPr>
            <a:r>
              <a:rPr lang="en-US" dirty="0">
                <a:latin typeface="+mn-lt"/>
              </a:rPr>
              <a:t>Spectral Shifts of Stars</a:t>
            </a:r>
          </a:p>
          <a:p>
            <a:pPr lvl="2" indent="-457200">
              <a:spcBef>
                <a:spcPts val="0"/>
              </a:spcBef>
              <a:spcAft>
                <a:spcPts val="0"/>
              </a:spcAft>
              <a:buClr>
                <a:schemeClr val="tx1"/>
              </a:buClr>
              <a:buFont typeface="Arial" pitchFamily="34" charset="0"/>
              <a:buChar char="•"/>
            </a:pPr>
            <a:r>
              <a:rPr lang="en-US" dirty="0">
                <a:latin typeface="+mn-lt"/>
              </a:rPr>
              <a:t>Plotting a 3D cone surface</a:t>
            </a:r>
          </a:p>
          <a:p>
            <a:pPr marL="457200" lvl="2" indent="-457200">
              <a:spcBef>
                <a:spcPts val="0"/>
              </a:spcBef>
              <a:spcAft>
                <a:spcPts val="0"/>
              </a:spcAft>
              <a:buClr>
                <a:schemeClr val="tx1"/>
              </a:buClr>
              <a:buFont typeface="Arial" pitchFamily="34" charset="0"/>
              <a:buChar char="•"/>
            </a:pPr>
            <a:r>
              <a:rPr lang="en-US" dirty="0">
                <a:latin typeface="+mn-lt"/>
              </a:rPr>
              <a:t>Exploring MATLAB Packages</a:t>
            </a:r>
          </a:p>
          <a:p>
            <a:pPr marL="914400" lvl="3" indent="-457200">
              <a:spcBef>
                <a:spcPts val="0"/>
              </a:spcBef>
              <a:spcAft>
                <a:spcPts val="0"/>
              </a:spcAft>
              <a:buClr>
                <a:schemeClr val="tx1"/>
              </a:buClr>
              <a:buFont typeface="Arial" pitchFamily="34" charset="0"/>
              <a:buChar char="•"/>
            </a:pPr>
            <a:r>
              <a:rPr lang="en-US" dirty="0">
                <a:latin typeface="+mn-lt"/>
              </a:rPr>
              <a:t>Image Processing</a:t>
            </a:r>
          </a:p>
          <a:p>
            <a:pPr marL="914400" lvl="3" indent="-457200">
              <a:spcBef>
                <a:spcPts val="0"/>
              </a:spcBef>
              <a:spcAft>
                <a:spcPts val="0"/>
              </a:spcAft>
              <a:buClr>
                <a:schemeClr val="tx1"/>
              </a:buClr>
              <a:buFont typeface="Arial" pitchFamily="34" charset="0"/>
              <a:buChar char="•"/>
            </a:pPr>
            <a:r>
              <a:rPr lang="en-US" dirty="0">
                <a:latin typeface="+mn-lt"/>
              </a:rPr>
              <a:t>Instrument Control</a:t>
            </a:r>
          </a:p>
          <a:p>
            <a:pPr marL="914400" lvl="3" indent="-457200">
              <a:spcBef>
                <a:spcPts val="0"/>
              </a:spcBef>
              <a:spcAft>
                <a:spcPts val="0"/>
              </a:spcAft>
              <a:buClr>
                <a:schemeClr val="tx1"/>
              </a:buClr>
              <a:buFont typeface="Arial" pitchFamily="34" charset="0"/>
              <a:buChar char="•"/>
            </a:pPr>
            <a:r>
              <a:rPr lang="en-US" dirty="0">
                <a:latin typeface="+mn-lt"/>
              </a:rPr>
              <a:t>Optimization</a:t>
            </a:r>
          </a:p>
          <a:p>
            <a:pPr marL="914400" lvl="3" indent="-457200">
              <a:spcBef>
                <a:spcPts val="0"/>
              </a:spcBef>
              <a:spcAft>
                <a:spcPts val="0"/>
              </a:spcAft>
              <a:buClr>
                <a:schemeClr val="tx1"/>
              </a:buClr>
              <a:buFont typeface="Arial" pitchFamily="34" charset="0"/>
              <a:buChar char="•"/>
            </a:pPr>
            <a:r>
              <a:rPr lang="en-US" dirty="0">
                <a:latin typeface="+mn-lt"/>
              </a:rPr>
              <a:t>Stats &amp; Machine Learning</a:t>
            </a:r>
          </a:p>
          <a:p>
            <a:pPr marL="914400" lvl="3" indent="-457200">
              <a:spcBef>
                <a:spcPts val="0"/>
              </a:spcBef>
              <a:spcAft>
                <a:spcPts val="0"/>
              </a:spcAft>
              <a:buClr>
                <a:schemeClr val="tx1"/>
              </a:buClr>
              <a:buFont typeface="Arial" pitchFamily="34" charset="0"/>
              <a:buChar char="•"/>
            </a:pPr>
            <a:r>
              <a:rPr lang="en-US" dirty="0">
                <a:latin typeface="+mn-lt"/>
              </a:rPr>
              <a:t>Symbolic Math</a:t>
            </a:r>
          </a:p>
        </p:txBody>
      </p:sp>
    </p:spTree>
    <p:extLst>
      <p:ext uri="{BB962C8B-B14F-4D97-AF65-F5344CB8AC3E}">
        <p14:creationId xmlns:p14="http://schemas.microsoft.com/office/powerpoint/2010/main" val="519373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latin typeface="+mn-lt"/>
              </a:rPr>
              <a:t>Download &amp; Installation</a:t>
            </a:r>
          </a:p>
        </p:txBody>
      </p:sp>
      <p:sp>
        <p:nvSpPr>
          <p:cNvPr id="6" name="Rectangle 5"/>
          <p:cNvSpPr/>
          <p:nvPr/>
        </p:nvSpPr>
        <p:spPr>
          <a:xfrm>
            <a:off x="2081213" y="1068895"/>
            <a:ext cx="8029575" cy="3108543"/>
          </a:xfrm>
          <a:prstGeom prst="rect">
            <a:avLst/>
          </a:prstGeom>
        </p:spPr>
        <p:txBody>
          <a:bodyPr wrap="square">
            <a:spAutoFit/>
          </a:bodyPr>
          <a:lstStyle/>
          <a:p>
            <a:pPr lvl="1" indent="-457200">
              <a:spcBef>
                <a:spcPts val="0"/>
              </a:spcBef>
              <a:spcAft>
                <a:spcPts val="0"/>
              </a:spcAft>
              <a:buClr>
                <a:schemeClr val="tx1"/>
              </a:buClr>
              <a:buFont typeface="Arial" pitchFamily="34" charset="0"/>
              <a:buChar char="•"/>
            </a:pPr>
            <a:r>
              <a:rPr lang="en-US" sz="2800" dirty="0">
                <a:latin typeface="+mn-lt"/>
                <a:hlinkClick r:id="rId3"/>
              </a:rPr>
              <a:t>http://dotcio.rpi.edu/services/software-labs</a:t>
            </a:r>
            <a:endParaRPr lang="en-US" sz="2800" dirty="0">
              <a:latin typeface="+mn-lt"/>
            </a:endParaRPr>
          </a:p>
          <a:p>
            <a:pPr lvl="1" indent="-457200">
              <a:spcBef>
                <a:spcPts val="0"/>
              </a:spcBef>
              <a:spcAft>
                <a:spcPts val="0"/>
              </a:spcAft>
              <a:buClr>
                <a:schemeClr val="tx1"/>
              </a:buClr>
              <a:buFont typeface="Arial" pitchFamily="34" charset="0"/>
              <a:buChar char="•"/>
            </a:pPr>
            <a:endParaRPr lang="en-US" sz="2800" dirty="0">
              <a:latin typeface="+mn-lt"/>
            </a:endParaRPr>
          </a:p>
          <a:p>
            <a:pPr lvl="1" indent="-457200">
              <a:spcBef>
                <a:spcPts val="0"/>
              </a:spcBef>
              <a:spcAft>
                <a:spcPts val="0"/>
              </a:spcAft>
              <a:buClr>
                <a:schemeClr val="tx1"/>
              </a:buClr>
              <a:buFont typeface="Arial" pitchFamily="34" charset="0"/>
              <a:buChar char="•"/>
            </a:pPr>
            <a:r>
              <a:rPr lang="en-US" sz="2800" dirty="0">
                <a:latin typeface="+mn-lt"/>
              </a:rPr>
              <a:t>Follow directions according to your OS</a:t>
            </a:r>
          </a:p>
          <a:p>
            <a:pPr lvl="1" indent="-457200">
              <a:spcBef>
                <a:spcPts val="0"/>
              </a:spcBef>
              <a:spcAft>
                <a:spcPts val="0"/>
              </a:spcAft>
              <a:buClr>
                <a:schemeClr val="tx1"/>
              </a:buClr>
              <a:buFont typeface="Arial" pitchFamily="34" charset="0"/>
              <a:buChar char="•"/>
            </a:pPr>
            <a:r>
              <a:rPr lang="en-US" sz="2800" dirty="0">
                <a:latin typeface="+mn-lt"/>
              </a:rPr>
              <a:t>Activate using product key</a:t>
            </a:r>
          </a:p>
          <a:p>
            <a:pPr lvl="1" indent="-457200">
              <a:spcBef>
                <a:spcPts val="0"/>
              </a:spcBef>
              <a:spcAft>
                <a:spcPts val="0"/>
              </a:spcAft>
              <a:buClr>
                <a:schemeClr val="tx1"/>
              </a:buClr>
              <a:buFont typeface="Arial" pitchFamily="34" charset="0"/>
              <a:buChar char="•"/>
            </a:pPr>
            <a:endParaRPr lang="en-US" sz="2800" dirty="0">
              <a:latin typeface="+mn-lt"/>
            </a:endParaRPr>
          </a:p>
          <a:p>
            <a:pPr lvl="1" indent="-457200">
              <a:spcBef>
                <a:spcPts val="0"/>
              </a:spcBef>
              <a:spcAft>
                <a:spcPts val="0"/>
              </a:spcAft>
              <a:buClr>
                <a:schemeClr val="tx1"/>
              </a:buClr>
              <a:buFont typeface="Arial" pitchFamily="34" charset="0"/>
              <a:buChar char="•"/>
            </a:pPr>
            <a:endParaRPr lang="en-US" sz="2800" dirty="0">
              <a:latin typeface="+mn-lt"/>
            </a:endParaRPr>
          </a:p>
          <a:p>
            <a:pPr marL="0" lvl="1">
              <a:spcBef>
                <a:spcPts val="0"/>
              </a:spcBef>
              <a:spcAft>
                <a:spcPts val="0"/>
              </a:spcAft>
              <a:buClr>
                <a:schemeClr val="tx1"/>
              </a:buClr>
            </a:pPr>
            <a:endParaRPr lang="en-US" sz="2800" dirty="0">
              <a:latin typeface="+mn-lt"/>
            </a:endParaRPr>
          </a:p>
        </p:txBody>
      </p:sp>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6232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4C70706A-90A1-CBF1-2F5E-8B76A3405E0F}"/>
              </a:ext>
            </a:extLst>
          </p:cNvPr>
          <p:cNvSpPr>
            <a:spLocks noGrp="1" noChangeArrowheads="1"/>
          </p:cNvSpPr>
          <p:nvPr>
            <p:ph type="title"/>
          </p:nvPr>
        </p:nvSpPr>
        <p:spPr>
          <a:xfrm>
            <a:off x="609600" y="0"/>
            <a:ext cx="8229600" cy="990600"/>
          </a:xfrm>
        </p:spPr>
        <p:txBody>
          <a:bodyPr/>
          <a:lstStyle/>
          <a:p>
            <a:pPr eaLnBrk="1" hangingPunct="1"/>
            <a:r>
              <a:rPr lang="en-US" altLang="en-US" sz="4000" dirty="0"/>
              <a:t>MatLab Basics</a:t>
            </a:r>
          </a:p>
        </p:txBody>
      </p:sp>
      <p:sp>
        <p:nvSpPr>
          <p:cNvPr id="6147" name="Rectangle 3">
            <a:extLst>
              <a:ext uri="{FF2B5EF4-FFF2-40B4-BE49-F238E27FC236}">
                <a16:creationId xmlns:a16="http://schemas.microsoft.com/office/drawing/2014/main" id="{F3D65DBC-7547-ED3A-84E3-B7AB53D28A7C}"/>
              </a:ext>
            </a:extLst>
          </p:cNvPr>
          <p:cNvSpPr>
            <a:spLocks noGrp="1" noChangeArrowheads="1"/>
          </p:cNvSpPr>
          <p:nvPr>
            <p:ph type="body" idx="1"/>
          </p:nvPr>
        </p:nvSpPr>
        <p:spPr>
          <a:xfrm>
            <a:off x="563671" y="945715"/>
            <a:ext cx="11104324" cy="1315597"/>
          </a:xfrm>
        </p:spPr>
        <p:txBody>
          <a:bodyPr/>
          <a:lstStyle/>
          <a:p>
            <a:pPr eaLnBrk="1" hangingPunct="1">
              <a:lnSpc>
                <a:spcPct val="90000"/>
              </a:lnSpc>
            </a:pPr>
            <a:r>
              <a:rPr lang="en-US" altLang="en-US" sz="2400" dirty="0"/>
              <a:t>To start </a:t>
            </a:r>
            <a:r>
              <a:rPr lang="en-US" altLang="en-US" sz="2400" dirty="0" err="1"/>
              <a:t>Matlab</a:t>
            </a:r>
            <a:r>
              <a:rPr lang="en-US" altLang="en-US" sz="2400" dirty="0"/>
              <a:t>:  </a:t>
            </a:r>
          </a:p>
          <a:p>
            <a:pPr eaLnBrk="1" hangingPunct="1">
              <a:lnSpc>
                <a:spcPct val="90000"/>
              </a:lnSpc>
            </a:pPr>
            <a:r>
              <a:rPr lang="en-US" altLang="en-US" sz="2400" dirty="0"/>
              <a:t>Select MATLAB on the menu (for Windows).  </a:t>
            </a:r>
          </a:p>
          <a:p>
            <a:pPr eaLnBrk="1" hangingPunct="1">
              <a:lnSpc>
                <a:spcPct val="90000"/>
              </a:lnSpc>
            </a:pPr>
            <a:r>
              <a:rPr lang="en-US" altLang="en-US" sz="2400" dirty="0"/>
              <a:t>Type “</a:t>
            </a:r>
            <a:r>
              <a:rPr lang="en-US" altLang="en-US" sz="2400" dirty="0" err="1"/>
              <a:t>matlab</a:t>
            </a:r>
            <a:r>
              <a:rPr lang="en-US" altLang="en-US" sz="2400" dirty="0"/>
              <a:t>” on the command line (for Linux).</a:t>
            </a:r>
          </a:p>
        </p:txBody>
      </p:sp>
      <p:pic>
        <p:nvPicPr>
          <p:cNvPr id="6148" name="Picture 3" descr="MatlabDesktop.png">
            <a:extLst>
              <a:ext uri="{FF2B5EF4-FFF2-40B4-BE49-F238E27FC236}">
                <a16:creationId xmlns:a16="http://schemas.microsoft.com/office/drawing/2014/main" id="{6BD9DD72-3933-B8E4-AB8E-33704D7D52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79633" y="2261312"/>
            <a:ext cx="6248400" cy="448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5967F5A9-21B3-0D23-B503-53E0DCBAC763}"/>
              </a:ext>
            </a:extLst>
          </p:cNvPr>
          <p:cNvSpPr>
            <a:spLocks noGrp="1"/>
          </p:cNvSpPr>
          <p:nvPr>
            <p:ph type="title"/>
          </p:nvPr>
        </p:nvSpPr>
        <p:spPr>
          <a:xfrm>
            <a:off x="551145" y="0"/>
            <a:ext cx="9659655" cy="1143000"/>
          </a:xfrm>
        </p:spPr>
        <p:txBody>
          <a:bodyPr/>
          <a:lstStyle/>
          <a:p>
            <a:r>
              <a:rPr lang="en-US" altLang="en-US" sz="4000" dirty="0"/>
              <a:t>Help and Looking Up Functions</a:t>
            </a:r>
          </a:p>
        </p:txBody>
      </p:sp>
      <p:sp>
        <p:nvSpPr>
          <p:cNvPr id="8195" name="Content Placeholder 2">
            <a:extLst>
              <a:ext uri="{FF2B5EF4-FFF2-40B4-BE49-F238E27FC236}">
                <a16:creationId xmlns:a16="http://schemas.microsoft.com/office/drawing/2014/main" id="{68A7C30D-77E5-9E51-0B76-C00F01BAF673}"/>
              </a:ext>
            </a:extLst>
          </p:cNvPr>
          <p:cNvSpPr>
            <a:spLocks noGrp="1"/>
          </p:cNvSpPr>
          <p:nvPr>
            <p:ph idx="1"/>
          </p:nvPr>
        </p:nvSpPr>
        <p:spPr>
          <a:xfrm>
            <a:off x="508348" y="1143000"/>
            <a:ext cx="10991588" cy="4906963"/>
          </a:xfrm>
        </p:spPr>
        <p:txBody>
          <a:bodyPr/>
          <a:lstStyle/>
          <a:p>
            <a:r>
              <a:rPr lang="en-US" altLang="en-US" sz="2400" dirty="0"/>
              <a:t>To get help on a function type “help </a:t>
            </a:r>
            <a:r>
              <a:rPr lang="en-US" altLang="en-US" sz="2400" dirty="0" err="1"/>
              <a:t>function_name</a:t>
            </a:r>
            <a:r>
              <a:rPr lang="en-US" altLang="en-US" sz="2400" dirty="0"/>
              <a:t>”; e.g., “help plot”.</a:t>
            </a:r>
          </a:p>
          <a:p>
            <a:r>
              <a:rPr lang="en-US" altLang="en-US" sz="2400" dirty="0"/>
              <a:t>To find a topic, type “</a:t>
            </a:r>
            <a:r>
              <a:rPr lang="en-US" altLang="en-US" sz="2400" dirty="0" err="1"/>
              <a:t>lookfor</a:t>
            </a:r>
            <a:r>
              <a:rPr lang="en-US" altLang="en-US" sz="2400" dirty="0"/>
              <a:t> topic”, e.g., “</a:t>
            </a:r>
            <a:r>
              <a:rPr lang="en-US" altLang="en-US" sz="2400" dirty="0" err="1"/>
              <a:t>lookfor</a:t>
            </a:r>
            <a:r>
              <a:rPr lang="en-US" altLang="en-US" sz="2400" dirty="0"/>
              <a:t> matrix”</a:t>
            </a:r>
          </a:p>
        </p:txBody>
      </p:sp>
      <p:pic>
        <p:nvPicPr>
          <p:cNvPr id="8196" name="Picture 4" descr="MatlabHelpFindstr.jpg">
            <a:extLst>
              <a:ext uri="{FF2B5EF4-FFF2-40B4-BE49-F238E27FC236}">
                <a16:creationId xmlns:a16="http://schemas.microsoft.com/office/drawing/2014/main" id="{E59948F1-7065-13B6-82DD-F7F1F7F7E1B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064" y="2286000"/>
            <a:ext cx="6346578"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14071</TotalTime>
  <Words>9113</Words>
  <Application>Microsoft Office PowerPoint</Application>
  <PresentationFormat>Widescreen</PresentationFormat>
  <Paragraphs>659</Paragraphs>
  <Slides>50</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Times</vt:lpstr>
      <vt:lpstr>Wingdings</vt:lpstr>
      <vt:lpstr>Blank Presentation</vt:lpstr>
      <vt:lpstr>PowerPoint Presentation</vt:lpstr>
      <vt:lpstr>PowerPoint Presentation</vt:lpstr>
      <vt:lpstr>MatLab Issue</vt:lpstr>
      <vt:lpstr>Where There's a Will…</vt:lpstr>
      <vt:lpstr>Octave: MatLab in Disguise</vt:lpstr>
      <vt:lpstr>Outline</vt:lpstr>
      <vt:lpstr>Download &amp; Installation</vt:lpstr>
      <vt:lpstr>MatLab Basics</vt:lpstr>
      <vt:lpstr>Help and Looking Up Functions</vt:lpstr>
      <vt:lpstr>MatLab's Workspace</vt:lpstr>
      <vt:lpstr>Basic Commands</vt:lpstr>
      <vt:lpstr>Arrays and Matrices (1)</vt:lpstr>
      <vt:lpstr>Arrays and Matrices (2)</vt:lpstr>
      <vt:lpstr>Create Special Matrices</vt:lpstr>
      <vt:lpstr>Logical Conditions</vt:lpstr>
      <vt:lpstr>Solving Linear Equations</vt:lpstr>
      <vt:lpstr>More Matrix/Vector Operations</vt:lpstr>
      <vt:lpstr>For Loops</vt:lpstr>
      <vt:lpstr>If and Switch Statements</vt:lpstr>
      <vt:lpstr>Vectorization</vt:lpstr>
      <vt:lpstr>Graphics (1)</vt:lpstr>
      <vt:lpstr>Graphics (2)</vt:lpstr>
      <vt:lpstr>Graphics (3)</vt:lpstr>
      <vt:lpstr>Examples of MatLab Plots</vt:lpstr>
      <vt:lpstr>File Input/Output</vt:lpstr>
      <vt:lpstr>Read Entire &amp; Partial Dataset</vt:lpstr>
      <vt:lpstr>Read 1 Line of Data</vt:lpstr>
      <vt:lpstr>Write Formatted Data</vt:lpstr>
      <vt:lpstr>Keep a Record</vt:lpstr>
      <vt:lpstr>PowerPoint Presentation</vt:lpstr>
      <vt:lpstr>PowerPoint Presentation</vt:lpstr>
      <vt:lpstr>PowerPoint Presentation</vt:lpstr>
      <vt:lpstr>PowerPoint Presentation</vt:lpstr>
      <vt:lpstr>PowerPoint Presentation</vt:lpstr>
      <vt:lpstr>PowerPoint Presentation</vt:lpstr>
      <vt:lpstr>Scripts &amp; Functions</vt:lpstr>
      <vt:lpstr>M-file functions</vt:lpstr>
      <vt:lpstr>Interactive Example (1)</vt:lpstr>
      <vt:lpstr>Interactive Example (2)</vt:lpstr>
      <vt:lpstr>Solution</vt:lpstr>
      <vt:lpstr>Example: Stellar Motion</vt:lpstr>
      <vt:lpstr>Answer: Stellar Motion</vt:lpstr>
      <vt:lpstr>Example: Plotting a 3D Cone</vt:lpstr>
      <vt:lpstr>Answer: Plot a 3D Cone</vt:lpstr>
      <vt:lpstr>Image Processing Toolbox</vt:lpstr>
      <vt:lpstr>Instrument Control Toolbox</vt:lpstr>
      <vt:lpstr>Optimization Toolbox</vt:lpstr>
      <vt:lpstr>Statistics &amp; Machine Learning Toolbox</vt:lpstr>
      <vt:lpstr>Symbolic Math Toolbox</vt:lpstr>
      <vt:lpstr>Tutorial Sources</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Manik, Md Motaleb Hossen</cp:lastModifiedBy>
  <cp:revision>2095</cp:revision>
  <cp:lastPrinted>2012-03-08T21:40:16Z</cp:lastPrinted>
  <dcterms:created xsi:type="dcterms:W3CDTF">2006-10-23T16:36:06Z</dcterms:created>
  <dcterms:modified xsi:type="dcterms:W3CDTF">2025-08-07T20:50:50Z</dcterms:modified>
</cp:coreProperties>
</file>